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61" r:id="rId3"/>
    <p:sldId id="257" r:id="rId4"/>
    <p:sldId id="275" r:id="rId5"/>
    <p:sldId id="260" r:id="rId6"/>
    <p:sldId id="258" r:id="rId7"/>
    <p:sldId id="259" r:id="rId8"/>
    <p:sldId id="293" r:id="rId9"/>
    <p:sldId id="294" r:id="rId10"/>
    <p:sldId id="276" r:id="rId11"/>
    <p:sldId id="268" r:id="rId12"/>
    <p:sldId id="269" r:id="rId13"/>
    <p:sldId id="279" r:id="rId14"/>
    <p:sldId id="271" r:id="rId15"/>
    <p:sldId id="263" r:id="rId16"/>
    <p:sldId id="267" r:id="rId17"/>
    <p:sldId id="277" r:id="rId18"/>
    <p:sldId id="278" r:id="rId19"/>
    <p:sldId id="288" r:id="rId20"/>
    <p:sldId id="262" r:id="rId21"/>
    <p:sldId id="280" r:id="rId22"/>
    <p:sldId id="273" r:id="rId23"/>
    <p:sldId id="274" r:id="rId24"/>
    <p:sldId id="264" r:id="rId25"/>
    <p:sldId id="283" r:id="rId26"/>
    <p:sldId id="284" r:id="rId27"/>
    <p:sldId id="295" r:id="rId28"/>
    <p:sldId id="290" r:id="rId29"/>
    <p:sldId id="291" r:id="rId30"/>
    <p:sldId id="292" r:id="rId3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4FA"/>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91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5EED73-5E4B-4FD3-9989-812806B80EBF}" type="datetimeFigureOut">
              <a:rPr kumimoji="1" lang="ja-JP" altLang="en-US" smtClean="0"/>
              <a:t>2017/9/13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50D02F-1128-4CAB-A879-5A20EB9D6937}" type="slidenum">
              <a:rPr kumimoji="1" lang="ja-JP" altLang="en-US" smtClean="0"/>
              <a:t>‹#›</a:t>
            </a:fld>
            <a:endParaRPr kumimoji="1" lang="ja-JP" altLang="en-US"/>
          </a:p>
        </p:txBody>
      </p:sp>
    </p:spTree>
    <p:extLst>
      <p:ext uri="{BB962C8B-B14F-4D97-AF65-F5344CB8AC3E}">
        <p14:creationId xmlns:p14="http://schemas.microsoft.com/office/powerpoint/2010/main" val="136014431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63FACEA-1B01-4430-9BD8-B8622FA6B640}" type="slidenum">
              <a:rPr lang="ja-JP" altLang="en-US" smtClean="0">
                <a:solidFill>
                  <a:prstClr val="black"/>
                </a:solidFill>
              </a:rPr>
              <a:pPr/>
              <a:t>1</a:t>
            </a:fld>
            <a:endParaRPr lang="ja-JP" altLang="en-US">
              <a:solidFill>
                <a:prstClr val="black"/>
              </a:solidFill>
            </a:endParaRPr>
          </a:p>
        </p:txBody>
      </p:sp>
    </p:spTree>
    <p:extLst>
      <p:ext uri="{BB962C8B-B14F-4D97-AF65-F5344CB8AC3E}">
        <p14:creationId xmlns:p14="http://schemas.microsoft.com/office/powerpoint/2010/main" val="2389560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2</a:t>
            </a:fld>
            <a:endParaRPr kumimoji="1" lang="ja-JP" altLang="en-US"/>
          </a:p>
        </p:txBody>
      </p:sp>
    </p:spTree>
    <p:extLst>
      <p:ext uri="{BB962C8B-B14F-4D97-AF65-F5344CB8AC3E}">
        <p14:creationId xmlns:p14="http://schemas.microsoft.com/office/powerpoint/2010/main" val="2933185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6E34C8A-0970-45E0-B40B-D1CECDBF0715}" type="slidenum">
              <a:rPr kumimoji="1" lang="ja-JP" altLang="en-US" smtClean="0"/>
              <a:t>6</a:t>
            </a:fld>
            <a:endParaRPr kumimoji="1" lang="ja-JP" altLang="en-US"/>
          </a:p>
        </p:txBody>
      </p:sp>
    </p:spTree>
    <p:extLst>
      <p:ext uri="{BB962C8B-B14F-4D97-AF65-F5344CB8AC3E}">
        <p14:creationId xmlns:p14="http://schemas.microsoft.com/office/powerpoint/2010/main" val="26158707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B699E902-ACC5-4D58-B21F-71481054CA7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a:extLst>
              <a:ext uri="{FF2B5EF4-FFF2-40B4-BE49-F238E27FC236}">
                <a16:creationId xmlns:a16="http://schemas.microsoft.com/office/drawing/2014/main" xmlns="" id="{0F8D3365-B609-4575-8666-7493BA6496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xmlns="" id="{409EA79C-EC62-4549-8B06-839D9726F5E4}"/>
              </a:ext>
            </a:extLst>
          </p:cNvPr>
          <p:cNvSpPr>
            <a:spLocks noGrp="1"/>
          </p:cNvSpPr>
          <p:nvPr>
            <p:ph type="dt" sz="half" idx="10"/>
          </p:nvPr>
        </p:nvSpPr>
        <p:spPr/>
        <p:txBody>
          <a:bodyPr/>
          <a:lstStyle/>
          <a:p>
            <a:r>
              <a:rPr kumimoji="1" lang="en-US" altLang="ja-JP"/>
              <a:t>2017/9/17</a:t>
            </a:r>
            <a:endParaRPr kumimoji="1" lang="ja-JP" altLang="en-US"/>
          </a:p>
        </p:txBody>
      </p:sp>
      <p:sp>
        <p:nvSpPr>
          <p:cNvPr id="5" name="フッター プレースホルダー 4">
            <a:extLst>
              <a:ext uri="{FF2B5EF4-FFF2-40B4-BE49-F238E27FC236}">
                <a16:creationId xmlns:a16="http://schemas.microsoft.com/office/drawing/2014/main" xmlns="" id="{0FA1CBAC-1E3B-4101-8873-5D213FBF463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CC97E8A9-C106-4838-B7FF-FEFED6AEB304}"/>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2104255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4085CD20-EA56-42E6-8C8A-46982CF0473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xmlns="" id="{057048BF-0E64-44F2-9F63-DE10F867E09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xmlns="" id="{5FE918FF-BEFE-4347-9282-EB35EC6B4015}"/>
              </a:ext>
            </a:extLst>
          </p:cNvPr>
          <p:cNvSpPr>
            <a:spLocks noGrp="1"/>
          </p:cNvSpPr>
          <p:nvPr>
            <p:ph type="dt" sz="half" idx="10"/>
          </p:nvPr>
        </p:nvSpPr>
        <p:spPr/>
        <p:txBody>
          <a:bodyPr/>
          <a:lstStyle/>
          <a:p>
            <a:r>
              <a:rPr kumimoji="1" lang="en-US" altLang="ja-JP"/>
              <a:t>2017/9/17</a:t>
            </a:r>
            <a:endParaRPr kumimoji="1" lang="ja-JP" altLang="en-US"/>
          </a:p>
        </p:txBody>
      </p:sp>
      <p:sp>
        <p:nvSpPr>
          <p:cNvPr id="5" name="フッター プレースホルダー 4">
            <a:extLst>
              <a:ext uri="{FF2B5EF4-FFF2-40B4-BE49-F238E27FC236}">
                <a16:creationId xmlns:a16="http://schemas.microsoft.com/office/drawing/2014/main" xmlns="" id="{4C2E2B30-EF32-4BA0-802E-DB6AC453419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5573F2A1-419F-4A57-AD70-8104DF49E530}"/>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1629309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xmlns="" id="{7D594684-FE6B-4FC0-9E2D-04102AC10254}"/>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xmlns="" id="{DE88820A-AAF9-4E1C-A2B7-027D4BD03A15}"/>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xmlns="" id="{32C72AE0-CBBF-45BC-BCF7-CC6284EE2A2A}"/>
              </a:ext>
            </a:extLst>
          </p:cNvPr>
          <p:cNvSpPr>
            <a:spLocks noGrp="1"/>
          </p:cNvSpPr>
          <p:nvPr>
            <p:ph type="dt" sz="half" idx="10"/>
          </p:nvPr>
        </p:nvSpPr>
        <p:spPr/>
        <p:txBody>
          <a:bodyPr/>
          <a:lstStyle/>
          <a:p>
            <a:r>
              <a:rPr kumimoji="1" lang="en-US" altLang="ja-JP"/>
              <a:t>2017/9/17</a:t>
            </a:r>
            <a:endParaRPr kumimoji="1" lang="ja-JP" altLang="en-US"/>
          </a:p>
        </p:txBody>
      </p:sp>
      <p:sp>
        <p:nvSpPr>
          <p:cNvPr id="5" name="フッター プレースホルダー 4">
            <a:extLst>
              <a:ext uri="{FF2B5EF4-FFF2-40B4-BE49-F238E27FC236}">
                <a16:creationId xmlns:a16="http://schemas.microsoft.com/office/drawing/2014/main" xmlns="" id="{CCEEBA3D-AC00-4416-A0FF-EF649819E3C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C964D61C-DCBF-4321-A4DD-3D91146F6599}"/>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1219827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DB769F43-8929-4677-BA78-9E72390B898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xmlns="" id="{669CA7B7-F33E-4A0F-BE1C-4A20D2EAD15B}"/>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xmlns="" id="{2D141E9E-E898-4A30-B0FF-6DE130CD1644}"/>
              </a:ext>
            </a:extLst>
          </p:cNvPr>
          <p:cNvSpPr>
            <a:spLocks noGrp="1"/>
          </p:cNvSpPr>
          <p:nvPr>
            <p:ph type="dt" sz="half" idx="10"/>
          </p:nvPr>
        </p:nvSpPr>
        <p:spPr/>
        <p:txBody>
          <a:bodyPr/>
          <a:lstStyle/>
          <a:p>
            <a:r>
              <a:rPr kumimoji="1" lang="en-US" altLang="ja-JP"/>
              <a:t>2017/9/17</a:t>
            </a:r>
            <a:endParaRPr kumimoji="1" lang="ja-JP" altLang="en-US"/>
          </a:p>
        </p:txBody>
      </p:sp>
      <p:sp>
        <p:nvSpPr>
          <p:cNvPr id="5" name="フッター プレースホルダー 4">
            <a:extLst>
              <a:ext uri="{FF2B5EF4-FFF2-40B4-BE49-F238E27FC236}">
                <a16:creationId xmlns:a16="http://schemas.microsoft.com/office/drawing/2014/main" xmlns="" id="{78792DBE-1187-478E-929A-FBF9CB3F2EC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10C47210-4FBE-402A-B78D-0BFA86EAC805}"/>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2441500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D6B77B6B-D079-487B-8A55-69F5E55FE57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xmlns="" id="{71145707-D031-4322-B3A0-107AF8BC1D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xmlns="" id="{3D546C1F-10E0-4205-9849-2F08A5CCB65D}"/>
              </a:ext>
            </a:extLst>
          </p:cNvPr>
          <p:cNvSpPr>
            <a:spLocks noGrp="1"/>
          </p:cNvSpPr>
          <p:nvPr>
            <p:ph type="dt" sz="half" idx="10"/>
          </p:nvPr>
        </p:nvSpPr>
        <p:spPr/>
        <p:txBody>
          <a:bodyPr/>
          <a:lstStyle/>
          <a:p>
            <a:r>
              <a:rPr kumimoji="1" lang="en-US" altLang="ja-JP"/>
              <a:t>2017/9/17</a:t>
            </a:r>
            <a:endParaRPr kumimoji="1" lang="ja-JP" altLang="en-US"/>
          </a:p>
        </p:txBody>
      </p:sp>
      <p:sp>
        <p:nvSpPr>
          <p:cNvPr id="5" name="フッター プレースホルダー 4">
            <a:extLst>
              <a:ext uri="{FF2B5EF4-FFF2-40B4-BE49-F238E27FC236}">
                <a16:creationId xmlns:a16="http://schemas.microsoft.com/office/drawing/2014/main" xmlns="" id="{847A23E2-758F-48F9-954B-FBFEF51D11E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xmlns="" id="{90CBE628-6A7A-4A88-B91A-91119973BC57}"/>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1798561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9F6D5399-E38A-4E12-B48E-BB6075E1C76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xmlns="" id="{9CFC3973-827E-4EA9-ACDA-BE49035AC919}"/>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xmlns="" id="{31F38B01-8064-4B06-815C-18FF806815B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xmlns="" id="{72A29653-80AF-4D1D-85C0-8BE9BAA2A9A9}"/>
              </a:ext>
            </a:extLst>
          </p:cNvPr>
          <p:cNvSpPr>
            <a:spLocks noGrp="1"/>
          </p:cNvSpPr>
          <p:nvPr>
            <p:ph type="dt" sz="half" idx="10"/>
          </p:nvPr>
        </p:nvSpPr>
        <p:spPr/>
        <p:txBody>
          <a:bodyPr/>
          <a:lstStyle/>
          <a:p>
            <a:r>
              <a:rPr kumimoji="1" lang="en-US" altLang="ja-JP"/>
              <a:t>2017/9/17</a:t>
            </a:r>
            <a:endParaRPr kumimoji="1" lang="ja-JP" altLang="en-US"/>
          </a:p>
        </p:txBody>
      </p:sp>
      <p:sp>
        <p:nvSpPr>
          <p:cNvPr id="6" name="フッター プレースホルダー 5">
            <a:extLst>
              <a:ext uri="{FF2B5EF4-FFF2-40B4-BE49-F238E27FC236}">
                <a16:creationId xmlns:a16="http://schemas.microsoft.com/office/drawing/2014/main" xmlns="" id="{FCE21CB5-B7DA-40BE-8BF4-181D7401F80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xmlns="" id="{A0D42ABA-7539-47D9-BEE7-1316B451DA7E}"/>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2895048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96C48AB1-2902-4BF1-A498-91B901E84E5F}"/>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xmlns="" id="{02A7E6C3-088F-4C46-A141-049FD4EA3D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xmlns="" id="{6CD41416-C879-445C-B1A8-8324AA3A547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xmlns="" id="{4CD382E0-CC1E-4600-A0A3-2408644A54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xmlns="" id="{D3BB1CE7-48BB-4DFC-831D-2929FB003BC4}"/>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xmlns="" id="{F1B8C9EF-A018-4E25-AAFB-1F7BF19E809A}"/>
              </a:ext>
            </a:extLst>
          </p:cNvPr>
          <p:cNvSpPr>
            <a:spLocks noGrp="1"/>
          </p:cNvSpPr>
          <p:nvPr>
            <p:ph type="dt" sz="half" idx="10"/>
          </p:nvPr>
        </p:nvSpPr>
        <p:spPr/>
        <p:txBody>
          <a:bodyPr/>
          <a:lstStyle/>
          <a:p>
            <a:r>
              <a:rPr kumimoji="1" lang="en-US" altLang="ja-JP"/>
              <a:t>2017/9/17</a:t>
            </a:r>
            <a:endParaRPr kumimoji="1" lang="ja-JP" altLang="en-US"/>
          </a:p>
        </p:txBody>
      </p:sp>
      <p:sp>
        <p:nvSpPr>
          <p:cNvPr id="8" name="フッター プレースホルダー 7">
            <a:extLst>
              <a:ext uri="{FF2B5EF4-FFF2-40B4-BE49-F238E27FC236}">
                <a16:creationId xmlns:a16="http://schemas.microsoft.com/office/drawing/2014/main" xmlns="" id="{BB58E35D-090A-42F4-B53F-7A9324AB1F40}"/>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xmlns="" id="{715A821C-5F9B-40ED-95F5-F5347CDB8731}"/>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46809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39F6E260-C61F-4AF8-B49A-BFD69A48104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xmlns="" id="{37D79E8E-C038-4076-A655-C6EF59862B3E}"/>
              </a:ext>
            </a:extLst>
          </p:cNvPr>
          <p:cNvSpPr>
            <a:spLocks noGrp="1"/>
          </p:cNvSpPr>
          <p:nvPr>
            <p:ph type="dt" sz="half" idx="10"/>
          </p:nvPr>
        </p:nvSpPr>
        <p:spPr/>
        <p:txBody>
          <a:bodyPr/>
          <a:lstStyle/>
          <a:p>
            <a:r>
              <a:rPr kumimoji="1" lang="en-US" altLang="ja-JP"/>
              <a:t>2017/9/17</a:t>
            </a:r>
            <a:endParaRPr kumimoji="1" lang="ja-JP" altLang="en-US"/>
          </a:p>
        </p:txBody>
      </p:sp>
      <p:sp>
        <p:nvSpPr>
          <p:cNvPr id="4" name="フッター プレースホルダー 3">
            <a:extLst>
              <a:ext uri="{FF2B5EF4-FFF2-40B4-BE49-F238E27FC236}">
                <a16:creationId xmlns:a16="http://schemas.microsoft.com/office/drawing/2014/main" xmlns="" id="{EE937025-A018-420B-886F-3BF2F7760BF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xmlns="" id="{6B003E9B-42A0-43A6-8204-925621A89095}"/>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1470134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xmlns="" id="{5AA15012-67C9-417A-9449-CA909B0CDBAE}"/>
              </a:ext>
            </a:extLst>
          </p:cNvPr>
          <p:cNvSpPr>
            <a:spLocks noGrp="1"/>
          </p:cNvSpPr>
          <p:nvPr>
            <p:ph type="dt" sz="half" idx="10"/>
          </p:nvPr>
        </p:nvSpPr>
        <p:spPr/>
        <p:txBody>
          <a:bodyPr/>
          <a:lstStyle/>
          <a:p>
            <a:r>
              <a:rPr kumimoji="1" lang="en-US" altLang="ja-JP"/>
              <a:t>2017/9/17</a:t>
            </a:r>
            <a:endParaRPr kumimoji="1" lang="ja-JP" altLang="en-US"/>
          </a:p>
        </p:txBody>
      </p:sp>
      <p:sp>
        <p:nvSpPr>
          <p:cNvPr id="3" name="フッター プレースホルダー 2">
            <a:extLst>
              <a:ext uri="{FF2B5EF4-FFF2-40B4-BE49-F238E27FC236}">
                <a16:creationId xmlns:a16="http://schemas.microsoft.com/office/drawing/2014/main" xmlns="" id="{43E1E30E-0DAF-4F5F-B579-CF045E66912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xmlns="" id="{8AAC387B-D816-40C1-A033-4C05221929DB}"/>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2051293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CDC53463-808F-4EDB-986F-D75F980BE0F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xmlns="" id="{467641AC-77F7-44DD-BCF3-E04D0BC425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xmlns="" id="{5EB40AF9-8325-45B7-8F97-D460955898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xmlns="" id="{06C374DF-1DCB-4243-A44A-46716D8C01A1}"/>
              </a:ext>
            </a:extLst>
          </p:cNvPr>
          <p:cNvSpPr>
            <a:spLocks noGrp="1"/>
          </p:cNvSpPr>
          <p:nvPr>
            <p:ph type="dt" sz="half" idx="10"/>
          </p:nvPr>
        </p:nvSpPr>
        <p:spPr/>
        <p:txBody>
          <a:bodyPr/>
          <a:lstStyle/>
          <a:p>
            <a:r>
              <a:rPr kumimoji="1" lang="en-US" altLang="ja-JP"/>
              <a:t>2017/9/17</a:t>
            </a:r>
            <a:endParaRPr kumimoji="1" lang="ja-JP" altLang="en-US"/>
          </a:p>
        </p:txBody>
      </p:sp>
      <p:sp>
        <p:nvSpPr>
          <p:cNvPr id="6" name="フッター プレースホルダー 5">
            <a:extLst>
              <a:ext uri="{FF2B5EF4-FFF2-40B4-BE49-F238E27FC236}">
                <a16:creationId xmlns:a16="http://schemas.microsoft.com/office/drawing/2014/main" xmlns="" id="{0372EFEC-C7C5-4BD6-8325-75DC0705C9B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xmlns="" id="{8183FF7A-4C7F-400F-B754-4932B5684FB1}"/>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937814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C706CA01-FAAA-494A-9E01-2088F3A7478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xmlns="" id="{2E22A751-D93B-4769-AC87-B74A161E994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xmlns="" id="{1E9DAD9E-D196-4E76-8FAC-FBABE3CAE7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xmlns="" id="{78623017-4E54-4AA4-819E-35A41017449C}"/>
              </a:ext>
            </a:extLst>
          </p:cNvPr>
          <p:cNvSpPr>
            <a:spLocks noGrp="1"/>
          </p:cNvSpPr>
          <p:nvPr>
            <p:ph type="dt" sz="half" idx="10"/>
          </p:nvPr>
        </p:nvSpPr>
        <p:spPr/>
        <p:txBody>
          <a:bodyPr/>
          <a:lstStyle/>
          <a:p>
            <a:r>
              <a:rPr kumimoji="1" lang="en-US" altLang="ja-JP"/>
              <a:t>2017/9/17</a:t>
            </a:r>
            <a:endParaRPr kumimoji="1" lang="ja-JP" altLang="en-US"/>
          </a:p>
        </p:txBody>
      </p:sp>
      <p:sp>
        <p:nvSpPr>
          <p:cNvPr id="6" name="フッター プレースホルダー 5">
            <a:extLst>
              <a:ext uri="{FF2B5EF4-FFF2-40B4-BE49-F238E27FC236}">
                <a16:creationId xmlns:a16="http://schemas.microsoft.com/office/drawing/2014/main" xmlns="" id="{67B97A74-70FB-4E87-A196-BBC8EE4AD0F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xmlns="" id="{8BD14849-7001-4F98-9210-32E6C05FBE09}"/>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971855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xmlns="" id="{212FD048-8F76-4C77-BC68-3A258DACC4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xmlns="" id="{08D8EFED-C90B-46AC-82FC-5A85BB022B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xmlns="" id="{0E102DB3-A736-4260-BB7F-A2097AE268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kumimoji="1" lang="en-US" altLang="ja-JP"/>
              <a:t>2017/9/17</a:t>
            </a:r>
            <a:endParaRPr kumimoji="1" lang="ja-JP" altLang="en-US"/>
          </a:p>
        </p:txBody>
      </p:sp>
      <p:sp>
        <p:nvSpPr>
          <p:cNvPr id="5" name="フッター プレースホルダー 4">
            <a:extLst>
              <a:ext uri="{FF2B5EF4-FFF2-40B4-BE49-F238E27FC236}">
                <a16:creationId xmlns:a16="http://schemas.microsoft.com/office/drawing/2014/main" xmlns="" id="{17F4E92B-0CFA-423B-ACE2-FF549A910A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xmlns="" id="{53F44B5A-D016-49AD-83F4-9172DED26B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41773023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33.tmp"/><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44.png"/><Relationship Id="rId3" Type="http://schemas.microsoft.com/office/2007/relationships/hdphoto" Target="../media/hdphoto2.wdp"/><Relationship Id="rId7" Type="http://schemas.openxmlformats.org/officeDocument/2006/relationships/image" Target="../media/image41.png"/><Relationship Id="rId12"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8.png"/><Relationship Id="rId5" Type="http://schemas.microsoft.com/office/2007/relationships/hdphoto" Target="../media/hdphoto3.wdp"/><Relationship Id="rId10" Type="http://schemas.microsoft.com/office/2007/relationships/hdphoto" Target="../media/hdphoto5.wdp"/><Relationship Id="rId4" Type="http://schemas.openxmlformats.org/officeDocument/2006/relationships/image" Target="../media/image39.png"/><Relationship Id="rId9"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8.png"/><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2" Type="http://schemas.openxmlformats.org/officeDocument/2006/relationships/image" Target="../media/image50.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54.tmp"/><Relationship Id="rId2" Type="http://schemas.openxmlformats.org/officeDocument/2006/relationships/image" Target="../media/image53.tmp"/><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8.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image" Target="../media/image60.jpeg"/></Relationships>
</file>

<file path=ppt/slides/_rels/slide2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6.xml"/><Relationship Id="rId5" Type="http://schemas.openxmlformats.org/officeDocument/2006/relationships/image" Target="../media/image64.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2" Type="http://schemas.openxmlformats.org/officeDocument/2006/relationships/image" Target="../media/image65.tmp"/><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s://gaiax-socialmedialab.jp/post-23691/&#12297;" TargetMode="External"/><Relationship Id="rId3" Type="http://schemas.openxmlformats.org/officeDocument/2006/relationships/hyperlink" Target="http://www.irasutoya.com/" TargetMode="External"/><Relationship Id="rId7" Type="http://schemas.openxmlformats.org/officeDocument/2006/relationships/hyperlink" Target="http://www.dei.or.jp/opinion/staff_pdf/suzuki08.pdf&#12297;" TargetMode="External"/><Relationship Id="rId2" Type="http://schemas.openxmlformats.org/officeDocument/2006/relationships/hyperlink" Target="https://cyber-z.co.jp/news/research/2016/0420_3573.html&#12297;" TargetMode="External"/><Relationship Id="rId1" Type="http://schemas.openxmlformats.org/officeDocument/2006/relationships/slideLayout" Target="../slideLayouts/slideLayout2.xml"/><Relationship Id="rId6" Type="http://schemas.openxmlformats.org/officeDocument/2006/relationships/hyperlink" Target="http://www.lib.yamagata-u.ac.jp/alllib/elib/kiyou/kiyous/kiyous-45-1/image/kiyous-45-1-091to127.pd&#12297;" TargetMode="External"/><Relationship Id="rId5" Type="http://schemas.openxmlformats.org/officeDocument/2006/relationships/hyperlink" Target="https://www.fashionsnap.com/news/2017-02-21/prada-line/&#12297;" TargetMode="External"/><Relationship Id="rId10" Type="http://schemas.openxmlformats.org/officeDocument/2006/relationships/hyperlink" Target="http://cdn.notices.jp/docs/line.pdf&#12297;" TargetMode="External"/><Relationship Id="rId4" Type="http://schemas.openxmlformats.org/officeDocument/2006/relationships/hyperlink" Target="http://www.soumu.go.jp/iicp/chousakenkyu/data/research/survey/telecom/2016/02_160825mediariyou_houkokusho.pdf&#12297;" TargetMode="External"/><Relationship Id="rId9" Type="http://schemas.openxmlformats.org/officeDocument/2006/relationships/hyperlink" Target="http://www.lib.yamagata-u.ac.jp/alllib/elib/kiyou/kiyous/kiyous-45-1/image/kiyous-45-1-091to127.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tmp"/><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tmp"/><Relationship Id="rId5" Type="http://schemas.openxmlformats.org/officeDocument/2006/relationships/image" Target="../media/image21.png"/><Relationship Id="rId4" Type="http://schemas.openxmlformats.org/officeDocument/2006/relationships/image" Target="../media/image20.tmp"/></Relationships>
</file>

<file path=ppt/slides/_rels/slide7.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image" Target="../media/image25.tmp"/><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19.tmp"/><Relationship Id="rId4" Type="http://schemas.openxmlformats.org/officeDocument/2006/relationships/image" Target="../media/image27.tmp"/></Relationships>
</file>

<file path=ppt/slides/_rels/slide8.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tmp"/><Relationship Id="rId1" Type="http://schemas.openxmlformats.org/officeDocument/2006/relationships/slideLayout" Target="../slideLayouts/slideLayout2.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円/楕円 22"/>
          <p:cNvSpPr/>
          <p:nvPr/>
        </p:nvSpPr>
        <p:spPr>
          <a:xfrm>
            <a:off x="2726889" y="573407"/>
            <a:ext cx="6669638" cy="153943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サブタイトル 2"/>
          <p:cNvSpPr>
            <a:spLocks noGrp="1"/>
          </p:cNvSpPr>
          <p:nvPr>
            <p:ph type="subTitle" idx="1"/>
          </p:nvPr>
        </p:nvSpPr>
        <p:spPr>
          <a:xfrm>
            <a:off x="1415136" y="2346893"/>
            <a:ext cx="9455727" cy="1447800"/>
          </a:xfrm>
        </p:spPr>
        <p:txBody>
          <a:bodyPr>
            <a:normAutofit fontScale="92500" lnSpcReduction="20000"/>
          </a:bodyPr>
          <a:lstStyle/>
          <a:p>
            <a:r>
              <a:rPr kumimoji="1" lang="ja-JP" altLang="en-US" dirty="0">
                <a:solidFill>
                  <a:srgbClr val="00B050"/>
                </a:solidFill>
                <a:latin typeface="游ゴシック" panose="020B0400000000000000" pitchFamily="50" charset="-128"/>
                <a:ea typeface="游ゴシック" panose="020B0400000000000000" pitchFamily="50" charset="-128"/>
              </a:rPr>
              <a:t>９月</a:t>
            </a:r>
            <a:r>
              <a:rPr kumimoji="1" lang="en-US" altLang="ja-JP" dirty="0">
                <a:solidFill>
                  <a:srgbClr val="00B050"/>
                </a:solidFill>
                <a:latin typeface="游ゴシック" panose="020B0400000000000000" pitchFamily="50" charset="-128"/>
                <a:ea typeface="游ゴシック" panose="020B0400000000000000" pitchFamily="50" charset="-128"/>
              </a:rPr>
              <a:t>17</a:t>
            </a:r>
            <a:r>
              <a:rPr kumimoji="1" lang="ja-JP" altLang="en-US" dirty="0">
                <a:solidFill>
                  <a:srgbClr val="00B050"/>
                </a:solidFill>
                <a:latin typeface="游ゴシック" panose="020B0400000000000000" pitchFamily="50" charset="-128"/>
                <a:ea typeface="游ゴシック" panose="020B0400000000000000" pitchFamily="50" charset="-128"/>
              </a:rPr>
              <a:t>日</a:t>
            </a:r>
            <a:endParaRPr kumimoji="1" lang="en-US" altLang="ja-JP" dirty="0">
              <a:solidFill>
                <a:srgbClr val="00B050"/>
              </a:solidFill>
              <a:latin typeface="游ゴシック" panose="020B0400000000000000" pitchFamily="50" charset="-128"/>
              <a:ea typeface="游ゴシック" panose="020B0400000000000000" pitchFamily="50" charset="-128"/>
            </a:endParaRPr>
          </a:p>
          <a:p>
            <a:r>
              <a:rPr kumimoji="1" lang="ja-JP" altLang="en-US" dirty="0">
                <a:solidFill>
                  <a:schemeClr val="accent5">
                    <a:lumMod val="50000"/>
                  </a:schemeClr>
                </a:solidFill>
                <a:latin typeface="游ゴシック" panose="020B0400000000000000" pitchFamily="50" charset="-128"/>
                <a:ea typeface="游ゴシック" panose="020B0400000000000000" pitchFamily="50" charset="-128"/>
              </a:rPr>
              <a:t>東洋大学</a:t>
            </a:r>
            <a:endParaRPr kumimoji="1" lang="en-US" altLang="ja-JP" dirty="0">
              <a:solidFill>
                <a:schemeClr val="accent5">
                  <a:lumMod val="50000"/>
                </a:schemeClr>
              </a:solidFill>
              <a:latin typeface="游ゴシック" panose="020B0400000000000000" pitchFamily="50" charset="-128"/>
              <a:ea typeface="游ゴシック" panose="020B0400000000000000" pitchFamily="50" charset="-128"/>
            </a:endParaRPr>
          </a:p>
          <a:p>
            <a:r>
              <a:rPr kumimoji="1" lang="ja-JP" altLang="en-US" dirty="0">
                <a:solidFill>
                  <a:schemeClr val="accent4">
                    <a:lumMod val="75000"/>
                  </a:schemeClr>
                </a:solidFill>
                <a:latin typeface="游ゴシック" panose="020B0400000000000000" pitchFamily="50" charset="-128"/>
                <a:ea typeface="游ゴシック" panose="020B0400000000000000" pitchFamily="50" charset="-128"/>
              </a:rPr>
              <a:t>峰尾ゼミナール</a:t>
            </a:r>
            <a:endParaRPr kumimoji="1" lang="en-US" altLang="ja-JP" dirty="0">
              <a:solidFill>
                <a:schemeClr val="accent4">
                  <a:lumMod val="75000"/>
                </a:schemeClr>
              </a:solidFill>
              <a:latin typeface="游ゴシック" panose="020B0400000000000000" pitchFamily="50" charset="-128"/>
              <a:ea typeface="游ゴシック" panose="020B0400000000000000" pitchFamily="50" charset="-128"/>
            </a:endParaRPr>
          </a:p>
          <a:p>
            <a:r>
              <a:rPr kumimoji="1" lang="ja-JP" altLang="en-US" dirty="0">
                <a:solidFill>
                  <a:srgbClr val="FF7C80"/>
                </a:solidFill>
                <a:latin typeface="游ゴシック" panose="020B0400000000000000" pitchFamily="50" charset="-128"/>
                <a:ea typeface="游ゴシック" panose="020B0400000000000000" pitchFamily="50" charset="-128"/>
              </a:rPr>
              <a:t>笠岡万里子　 加藤澪　 菊池春太　 木戸睦　 小中美澪　 三田絵理</a:t>
            </a:r>
          </a:p>
        </p:txBody>
      </p:sp>
      <p:pic>
        <p:nvPicPr>
          <p:cNvPr id="6" name="図 5">
            <a:extLst>
              <a:ext uri="{FF2B5EF4-FFF2-40B4-BE49-F238E27FC236}">
                <a16:creationId xmlns:a16="http://schemas.microsoft.com/office/drawing/2014/main" xmlns="" id="{0F8D9DA5-260A-4CC0-99A6-2FE463034B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966" y="3794694"/>
            <a:ext cx="2231670" cy="2926780"/>
          </a:xfrm>
          <a:prstGeom prst="rect">
            <a:avLst/>
          </a:prstGeom>
        </p:spPr>
      </p:pic>
      <p:pic>
        <p:nvPicPr>
          <p:cNvPr id="8" name="図 7">
            <a:extLst>
              <a:ext uri="{FF2B5EF4-FFF2-40B4-BE49-F238E27FC236}">
                <a16:creationId xmlns:a16="http://schemas.microsoft.com/office/drawing/2014/main" xmlns="" id="{D5F886C8-B8F0-4F6F-9F41-16A7048B0D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4255" y="3794693"/>
            <a:ext cx="1881631" cy="2926781"/>
          </a:xfrm>
          <a:prstGeom prst="rect">
            <a:avLst/>
          </a:prstGeom>
        </p:spPr>
      </p:pic>
      <p:pic>
        <p:nvPicPr>
          <p:cNvPr id="12" name="図 11">
            <a:extLst>
              <a:ext uri="{FF2B5EF4-FFF2-40B4-BE49-F238E27FC236}">
                <a16:creationId xmlns:a16="http://schemas.microsoft.com/office/drawing/2014/main" xmlns="" id="{278EE764-07C5-4E4A-B458-AE4EAF6204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9474" y="3794693"/>
            <a:ext cx="1851189" cy="2926781"/>
          </a:xfrm>
          <a:prstGeom prst="rect">
            <a:avLst/>
          </a:prstGeom>
        </p:spPr>
      </p:pic>
      <p:pic>
        <p:nvPicPr>
          <p:cNvPr id="19" name="図 18">
            <a:extLst>
              <a:ext uri="{FF2B5EF4-FFF2-40B4-BE49-F238E27FC236}">
                <a16:creationId xmlns:a16="http://schemas.microsoft.com/office/drawing/2014/main" xmlns="" id="{5D4EA53D-F2EB-49CB-8890-DD5EEDCD52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51676" y="3794693"/>
            <a:ext cx="1814604" cy="2926781"/>
          </a:xfrm>
          <a:prstGeom prst="rect">
            <a:avLst/>
          </a:prstGeom>
        </p:spPr>
      </p:pic>
      <p:pic>
        <p:nvPicPr>
          <p:cNvPr id="22" name="図 21">
            <a:extLst>
              <a:ext uri="{FF2B5EF4-FFF2-40B4-BE49-F238E27FC236}">
                <a16:creationId xmlns:a16="http://schemas.microsoft.com/office/drawing/2014/main" xmlns="" id="{4C71336A-F034-4D87-9147-FC5D6C1455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77785" y="3794693"/>
            <a:ext cx="1551194" cy="2926781"/>
          </a:xfrm>
          <a:prstGeom prst="rect">
            <a:avLst/>
          </a:prstGeom>
        </p:spPr>
      </p:pic>
      <p:pic>
        <p:nvPicPr>
          <p:cNvPr id="25" name="図 24">
            <a:extLst>
              <a:ext uri="{FF2B5EF4-FFF2-40B4-BE49-F238E27FC236}">
                <a16:creationId xmlns:a16="http://schemas.microsoft.com/office/drawing/2014/main" xmlns="" id="{6BE98043-2F91-4DCD-BB9A-C2E000EB3D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18111" y="3794693"/>
            <a:ext cx="1682899" cy="2926781"/>
          </a:xfrm>
          <a:prstGeom prst="rect">
            <a:avLst/>
          </a:prstGeom>
        </p:spPr>
      </p:pic>
      <p:sp>
        <p:nvSpPr>
          <p:cNvPr id="9" name="タイトル 8">
            <a:extLst>
              <a:ext uri="{FF2B5EF4-FFF2-40B4-BE49-F238E27FC236}">
                <a16:creationId xmlns:a16="http://schemas.microsoft.com/office/drawing/2014/main" xmlns="" id="{EF085F5D-D766-4CFB-B820-2254D047F97E}"/>
              </a:ext>
            </a:extLst>
          </p:cNvPr>
          <p:cNvSpPr>
            <a:spLocks noGrp="1"/>
          </p:cNvSpPr>
          <p:nvPr>
            <p:ph type="ctrTitle"/>
          </p:nvPr>
        </p:nvSpPr>
        <p:spPr>
          <a:xfrm>
            <a:off x="2261623" y="450728"/>
            <a:ext cx="7762754" cy="1338021"/>
          </a:xfrm>
        </p:spPr>
        <p:txBody>
          <a:bodyPr>
            <a:normAutofit/>
          </a:bodyPr>
          <a:lstStyle/>
          <a:p>
            <a:r>
              <a:rPr lang="en-US" altLang="ja-JP" sz="4800" dirty="0">
                <a:solidFill>
                  <a:srgbClr val="00B0F0"/>
                </a:solidFill>
                <a:latin typeface="游ゴシック" panose="020B0400000000000000" pitchFamily="50" charset="-128"/>
                <a:ea typeface="游ゴシック" panose="020B0400000000000000" pitchFamily="50" charset="-128"/>
              </a:rPr>
              <a:t>LINE</a:t>
            </a:r>
            <a:r>
              <a:rPr lang="ja-JP" altLang="en-US" sz="4800" dirty="0">
                <a:solidFill>
                  <a:srgbClr val="00B0F0"/>
                </a:solidFill>
                <a:latin typeface="游ゴシック" panose="020B0400000000000000" pitchFamily="50" charset="-128"/>
                <a:ea typeface="游ゴシック" panose="020B0400000000000000" pitchFamily="50" charset="-128"/>
              </a:rPr>
              <a:t>公式アカウント</a:t>
            </a:r>
          </a:p>
        </p:txBody>
      </p:sp>
      <p:sp>
        <p:nvSpPr>
          <p:cNvPr id="4" name="日付プレースホルダー 3">
            <a:extLst>
              <a:ext uri="{FF2B5EF4-FFF2-40B4-BE49-F238E27FC236}">
                <a16:creationId xmlns:a16="http://schemas.microsoft.com/office/drawing/2014/main" xmlns="" id="{AF5EDE6D-F93E-4CE6-9AF9-18F6763EC826}"/>
              </a:ext>
            </a:extLst>
          </p:cNvPr>
          <p:cNvSpPr>
            <a:spLocks noGrp="1"/>
          </p:cNvSpPr>
          <p:nvPr>
            <p:ph type="dt" sz="half" idx="10"/>
          </p:nvPr>
        </p:nvSpPr>
        <p:spPr/>
        <p:txBody>
          <a:bodyPr/>
          <a:lstStyle/>
          <a:p>
            <a:r>
              <a:rPr kumimoji="1" lang="en-US" altLang="ja-JP"/>
              <a:t>2017/9/17</a:t>
            </a:r>
            <a:endParaRPr kumimoji="1" lang="ja-JP" altLang="en-US"/>
          </a:p>
        </p:txBody>
      </p:sp>
      <p:sp>
        <p:nvSpPr>
          <p:cNvPr id="5" name="スライド番号プレースホルダー 4">
            <a:extLst>
              <a:ext uri="{FF2B5EF4-FFF2-40B4-BE49-F238E27FC236}">
                <a16:creationId xmlns:a16="http://schemas.microsoft.com/office/drawing/2014/main" xmlns="" id="{9DF12C1B-E01E-4BF9-968D-AAECA327D460}"/>
              </a:ext>
            </a:extLst>
          </p:cNvPr>
          <p:cNvSpPr>
            <a:spLocks noGrp="1"/>
          </p:cNvSpPr>
          <p:nvPr>
            <p:ph type="sldNum" sz="quarter" idx="12"/>
          </p:nvPr>
        </p:nvSpPr>
        <p:spPr/>
        <p:txBody>
          <a:bodyPr/>
          <a:lstStyle/>
          <a:p>
            <a:fld id="{614497F5-5DE3-4238-892C-5C8A74B78644}" type="slidenum">
              <a:rPr kumimoji="1" lang="ja-JP" altLang="en-US" smtClean="0"/>
              <a:t>1</a:t>
            </a:fld>
            <a:endParaRPr kumimoji="1" lang="ja-JP" altLang="en-US"/>
          </a:p>
        </p:txBody>
      </p:sp>
    </p:spTree>
    <p:extLst>
      <p:ext uri="{BB962C8B-B14F-4D97-AF65-F5344CB8AC3E}">
        <p14:creationId xmlns:p14="http://schemas.microsoft.com/office/powerpoint/2010/main" val="1457987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画面の領域">
            <a:extLst>
              <a:ext uri="{FF2B5EF4-FFF2-40B4-BE49-F238E27FC236}">
                <a16:creationId xmlns:a16="http://schemas.microsoft.com/office/drawing/2014/main" xmlns="" id="{9A802D81-A9E4-4A3E-B34F-A92EB36E33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8027" y="1280482"/>
            <a:ext cx="9815946" cy="5529027"/>
          </a:xfrm>
          <a:prstGeom prst="rect">
            <a:avLst/>
          </a:prstGeom>
          <a:ln>
            <a:solidFill>
              <a:schemeClr val="tx1"/>
            </a:solidFill>
          </a:ln>
        </p:spPr>
      </p:pic>
      <p:sp>
        <p:nvSpPr>
          <p:cNvPr id="2" name="タイトル 1">
            <a:extLst>
              <a:ext uri="{FF2B5EF4-FFF2-40B4-BE49-F238E27FC236}">
                <a16:creationId xmlns:a16="http://schemas.microsoft.com/office/drawing/2014/main" xmlns="" id="{1D93DAC9-CD50-4588-9893-190E3A9BDE01}"/>
              </a:ext>
            </a:extLst>
          </p:cNvPr>
          <p:cNvSpPr>
            <a:spLocks noGrp="1"/>
          </p:cNvSpPr>
          <p:nvPr>
            <p:ph type="title"/>
          </p:nvPr>
        </p:nvSpPr>
        <p:spPr>
          <a:xfrm>
            <a:off x="235523" y="83124"/>
            <a:ext cx="10515600" cy="1325563"/>
          </a:xfrm>
        </p:spPr>
        <p:txBody>
          <a:bodyPr>
            <a:normAutofit/>
          </a:bodyPr>
          <a:lstStyle/>
          <a:p>
            <a:r>
              <a:rPr kumimoji="1" lang="ja-JP" altLang="en-US" dirty="0"/>
              <a:t>現状分析①</a:t>
            </a:r>
            <a:r>
              <a:rPr kumimoji="1" lang="en-US" altLang="ja-JP" sz="4000" dirty="0"/>
              <a:t/>
            </a:r>
            <a:br>
              <a:rPr kumimoji="1" lang="en-US" altLang="ja-JP" sz="4000" dirty="0"/>
            </a:br>
            <a:r>
              <a:rPr kumimoji="1" lang="en-US" altLang="ja-JP" sz="3600" dirty="0"/>
              <a:t>SNS</a:t>
            </a:r>
            <a:r>
              <a:rPr kumimoji="1" lang="ja-JP" altLang="en-US" sz="3600" dirty="0"/>
              <a:t>メイン機能の特徴比較</a:t>
            </a:r>
            <a:endParaRPr kumimoji="1" lang="ja-JP" altLang="en-US" sz="4000" dirty="0"/>
          </a:p>
        </p:txBody>
      </p:sp>
      <p:sp>
        <p:nvSpPr>
          <p:cNvPr id="5" name="日付プレースホルダー 4">
            <a:extLst>
              <a:ext uri="{FF2B5EF4-FFF2-40B4-BE49-F238E27FC236}">
                <a16:creationId xmlns:a16="http://schemas.microsoft.com/office/drawing/2014/main" xmlns="" id="{B7202362-FC7A-4D50-9DEB-7C745FBA4914}"/>
              </a:ext>
            </a:extLst>
          </p:cNvPr>
          <p:cNvSpPr>
            <a:spLocks noGrp="1"/>
          </p:cNvSpPr>
          <p:nvPr>
            <p:ph type="dt" sz="half" idx="10"/>
          </p:nvPr>
        </p:nvSpPr>
        <p:spPr/>
        <p:txBody>
          <a:bodyPr/>
          <a:lstStyle/>
          <a:p>
            <a:r>
              <a:rPr kumimoji="1" lang="en-US" altLang="ja-JP"/>
              <a:t>2017/9/17</a:t>
            </a:r>
            <a:endParaRPr kumimoji="1" lang="ja-JP" altLang="en-US"/>
          </a:p>
        </p:txBody>
      </p:sp>
      <p:sp>
        <p:nvSpPr>
          <p:cNvPr id="6" name="スライド番号プレースホルダー 5">
            <a:extLst>
              <a:ext uri="{FF2B5EF4-FFF2-40B4-BE49-F238E27FC236}">
                <a16:creationId xmlns:a16="http://schemas.microsoft.com/office/drawing/2014/main" xmlns="" id="{CA33CCDA-9776-4604-BEE0-BACD222DCF0A}"/>
              </a:ext>
            </a:extLst>
          </p:cNvPr>
          <p:cNvSpPr>
            <a:spLocks noGrp="1"/>
          </p:cNvSpPr>
          <p:nvPr>
            <p:ph type="sldNum" sz="quarter" idx="12"/>
          </p:nvPr>
        </p:nvSpPr>
        <p:spPr/>
        <p:txBody>
          <a:bodyPr/>
          <a:lstStyle/>
          <a:p>
            <a:fld id="{614497F5-5DE3-4238-892C-5C8A74B78644}" type="slidenum">
              <a:rPr kumimoji="1" lang="ja-JP" altLang="en-US" smtClean="0"/>
              <a:t>10</a:t>
            </a:fld>
            <a:endParaRPr kumimoji="1" lang="ja-JP" altLang="en-US"/>
          </a:p>
        </p:txBody>
      </p:sp>
    </p:spTree>
    <p:extLst>
      <p:ext uri="{BB962C8B-B14F-4D97-AF65-F5344CB8AC3E}">
        <p14:creationId xmlns:p14="http://schemas.microsoft.com/office/powerpoint/2010/main" val="37603204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xmlns="" id="{F247806A-0D18-4192-9B02-6D699D3210E6}"/>
              </a:ext>
            </a:extLst>
          </p:cNvPr>
          <p:cNvGraphicFramePr>
            <a:graphicFrameLocks noGrp="1"/>
          </p:cNvGraphicFramePr>
          <p:nvPr>
            <p:extLst/>
          </p:nvPr>
        </p:nvGraphicFramePr>
        <p:xfrm>
          <a:off x="995805" y="1427027"/>
          <a:ext cx="10006816" cy="5029203"/>
        </p:xfrm>
        <a:graphic>
          <a:graphicData uri="http://schemas.openxmlformats.org/drawingml/2006/table">
            <a:tbl>
              <a:tblPr firstRow="1" firstCol="1">
                <a:tableStyleId>{00A15C55-8517-42AA-B614-E9B94910E393}</a:tableStyleId>
              </a:tblPr>
              <a:tblGrid>
                <a:gridCol w="2438636">
                  <a:extLst>
                    <a:ext uri="{9D8B030D-6E8A-4147-A177-3AD203B41FA5}">
                      <a16:colId xmlns:a16="http://schemas.microsoft.com/office/drawing/2014/main" xmlns="" val="4069673874"/>
                    </a:ext>
                  </a:extLst>
                </a:gridCol>
                <a:gridCol w="1892045">
                  <a:extLst>
                    <a:ext uri="{9D8B030D-6E8A-4147-A177-3AD203B41FA5}">
                      <a16:colId xmlns:a16="http://schemas.microsoft.com/office/drawing/2014/main" xmlns="" val="3074761984"/>
                    </a:ext>
                  </a:extLst>
                </a:gridCol>
                <a:gridCol w="1892045">
                  <a:extLst>
                    <a:ext uri="{9D8B030D-6E8A-4147-A177-3AD203B41FA5}">
                      <a16:colId xmlns:a16="http://schemas.microsoft.com/office/drawing/2014/main" xmlns="" val="3706027157"/>
                    </a:ext>
                  </a:extLst>
                </a:gridCol>
                <a:gridCol w="1892045">
                  <a:extLst>
                    <a:ext uri="{9D8B030D-6E8A-4147-A177-3AD203B41FA5}">
                      <a16:colId xmlns:a16="http://schemas.microsoft.com/office/drawing/2014/main" xmlns="" val="1189132422"/>
                    </a:ext>
                  </a:extLst>
                </a:gridCol>
                <a:gridCol w="1892045">
                  <a:extLst>
                    <a:ext uri="{9D8B030D-6E8A-4147-A177-3AD203B41FA5}">
                      <a16:colId xmlns:a16="http://schemas.microsoft.com/office/drawing/2014/main" xmlns="" val="700885458"/>
                    </a:ext>
                  </a:extLst>
                </a:gridCol>
              </a:tblGrid>
              <a:tr h="1547446">
                <a:tc>
                  <a:txBody>
                    <a:bodyPr/>
                    <a:lstStyle/>
                    <a:p>
                      <a:pPr algn="l" fontAlgn="b"/>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t"/>
                      <a:r>
                        <a:rPr lang="en-US" sz="2000" u="none" strike="noStrike" dirty="0">
                          <a:solidFill>
                            <a:schemeClr val="tx1"/>
                          </a:solidFill>
                          <a:effectLst/>
                        </a:rPr>
                        <a:t>Facebook</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tc>
                  <a:txBody>
                    <a:bodyPr/>
                    <a:lstStyle/>
                    <a:p>
                      <a:pPr algn="ctr" fontAlgn="t"/>
                      <a:r>
                        <a:rPr lang="en-US" sz="2000" u="none" strike="noStrike" dirty="0">
                          <a:solidFill>
                            <a:schemeClr val="tx1"/>
                          </a:solidFill>
                          <a:effectLst/>
                        </a:rPr>
                        <a:t>Twitter</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tc>
                  <a:txBody>
                    <a:bodyPr/>
                    <a:lstStyle/>
                    <a:p>
                      <a:pPr algn="ctr" fontAlgn="t"/>
                      <a:r>
                        <a:rPr lang="en-US" sz="2000" u="none" strike="noStrike" dirty="0">
                          <a:solidFill>
                            <a:schemeClr val="tx1"/>
                          </a:solidFill>
                          <a:effectLst/>
                        </a:rPr>
                        <a:t>Instagram</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tc>
                  <a:txBody>
                    <a:bodyPr/>
                    <a:lstStyle/>
                    <a:p>
                      <a:pPr algn="ctr" fontAlgn="t"/>
                      <a:r>
                        <a:rPr lang="en-US" sz="2000" u="none" strike="noStrike" dirty="0">
                          <a:solidFill>
                            <a:schemeClr val="tx1"/>
                          </a:solidFill>
                          <a:effectLst/>
                        </a:rPr>
                        <a:t>LINE</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extLst>
                  <a:ext uri="{0D108BD9-81ED-4DB2-BD59-A6C34878D82A}">
                    <a16:rowId xmlns:a16="http://schemas.microsoft.com/office/drawing/2014/main" xmlns="" val="3373699347"/>
                  </a:ext>
                </a:extLst>
              </a:tr>
              <a:tr h="386862">
                <a:tc>
                  <a:txBody>
                    <a:bodyPr/>
                    <a:lstStyle/>
                    <a:p>
                      <a:pPr algn="l" fontAlgn="b"/>
                      <a:r>
                        <a:rPr lang="ja-JP" altLang="en-US" sz="2000" u="none" strike="noStrike" dirty="0">
                          <a:solidFill>
                            <a:schemeClr val="tx1"/>
                          </a:solidFill>
                          <a:effectLst/>
                        </a:rPr>
                        <a:t>国内ユーザー数</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en-US" altLang="ja-JP" sz="2000" u="none" strike="noStrike" dirty="0">
                          <a:effectLst/>
                        </a:rPr>
                        <a:t>2,700</a:t>
                      </a:r>
                      <a:r>
                        <a:rPr lang="ja-JP" altLang="en-US" sz="2000" u="none" strike="noStrike" dirty="0">
                          <a:effectLst/>
                        </a:rPr>
                        <a:t>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4,000</a:t>
                      </a:r>
                      <a:r>
                        <a:rPr lang="ja-JP" altLang="en-US" sz="2000" u="none" strike="noStrike" dirty="0">
                          <a:effectLst/>
                        </a:rPr>
                        <a:t>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1,600</a:t>
                      </a:r>
                      <a:r>
                        <a:rPr lang="ja-JP" altLang="en-US" sz="2000" u="none" strike="noStrike">
                          <a:effectLst/>
                        </a:rPr>
                        <a:t>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6,600</a:t>
                      </a:r>
                      <a:r>
                        <a:rPr lang="ja-JP" altLang="en-US" sz="2000" u="none" strike="noStrike">
                          <a:effectLst/>
                        </a:rPr>
                        <a:t>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2976937577"/>
                  </a:ext>
                </a:extLst>
              </a:tr>
              <a:tr h="386862">
                <a:tc>
                  <a:txBody>
                    <a:bodyPr/>
                    <a:lstStyle/>
                    <a:p>
                      <a:pPr algn="l" fontAlgn="b"/>
                      <a:r>
                        <a:rPr lang="ja-JP" altLang="en-US" sz="2000" u="none" strike="noStrike" dirty="0">
                          <a:solidFill>
                            <a:schemeClr val="tx1"/>
                          </a:solidFill>
                          <a:effectLst/>
                        </a:rPr>
                        <a:t>主要ユーザー層</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en-US" altLang="ja-JP" sz="2000" u="none" strike="noStrike" dirty="0">
                          <a:effectLst/>
                        </a:rPr>
                        <a:t>30</a:t>
                      </a:r>
                      <a:r>
                        <a:rPr lang="ja-JP" altLang="en-US" sz="2000" u="none" strike="noStrike" dirty="0">
                          <a:effectLst/>
                        </a:rPr>
                        <a:t>～</a:t>
                      </a:r>
                      <a:r>
                        <a:rPr lang="en-US" altLang="ja-JP" sz="2000" u="none" strike="noStrike" dirty="0">
                          <a:effectLst/>
                        </a:rPr>
                        <a:t>40</a:t>
                      </a:r>
                      <a:r>
                        <a:rPr lang="ja-JP" altLang="en-US" sz="2000" u="none" strike="noStrike" dirty="0">
                          <a:effectLst/>
                        </a:rPr>
                        <a:t>代</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30</a:t>
                      </a:r>
                      <a:r>
                        <a:rPr lang="ja-JP" altLang="en-US" sz="2000" u="none" strike="noStrike" dirty="0">
                          <a:effectLst/>
                        </a:rPr>
                        <a:t>代</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20</a:t>
                      </a:r>
                      <a:r>
                        <a:rPr lang="ja-JP" altLang="en-US" sz="2000" u="none" strike="noStrike" dirty="0">
                          <a:effectLst/>
                        </a:rPr>
                        <a:t>代～</a:t>
                      </a:r>
                      <a:r>
                        <a:rPr lang="en-US" altLang="ja-JP" sz="2000" u="none" strike="noStrike" dirty="0">
                          <a:effectLst/>
                        </a:rPr>
                        <a:t>30</a:t>
                      </a:r>
                      <a:r>
                        <a:rPr lang="ja-JP" altLang="en-US" sz="2000" u="none" strike="noStrike" dirty="0">
                          <a:effectLst/>
                        </a:rPr>
                        <a:t>代前半</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20</a:t>
                      </a:r>
                      <a:r>
                        <a:rPr lang="ja-JP" altLang="en-US" sz="2000" u="none" strike="noStrike">
                          <a:effectLst/>
                        </a:rPr>
                        <a:t>代～</a:t>
                      </a:r>
                      <a:r>
                        <a:rPr lang="en-US" altLang="ja-JP" sz="2000" u="none" strike="noStrike">
                          <a:effectLst/>
                        </a:rPr>
                        <a:t>40</a:t>
                      </a:r>
                      <a:r>
                        <a:rPr lang="ja-JP" altLang="en-US" sz="2000" u="none" strike="noStrike">
                          <a:effectLst/>
                        </a:rPr>
                        <a:t>代</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711355064"/>
                  </a:ext>
                </a:extLst>
              </a:tr>
              <a:tr h="386862">
                <a:tc>
                  <a:txBody>
                    <a:bodyPr/>
                    <a:lstStyle/>
                    <a:p>
                      <a:pPr algn="l" fontAlgn="b"/>
                      <a:r>
                        <a:rPr lang="ja-JP" altLang="en-US" sz="2000" u="none" strike="noStrike" dirty="0">
                          <a:solidFill>
                            <a:schemeClr val="tx1"/>
                          </a:solidFill>
                          <a:effectLst/>
                        </a:rPr>
                        <a:t>言語</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a:effectLst/>
                        </a:rPr>
                        <a:t>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1611653387"/>
                  </a:ext>
                </a:extLst>
              </a:tr>
              <a:tr h="386862">
                <a:tc>
                  <a:txBody>
                    <a:bodyPr/>
                    <a:lstStyle/>
                    <a:p>
                      <a:pPr algn="l" fontAlgn="b"/>
                      <a:r>
                        <a:rPr lang="ja-JP" altLang="en-US" sz="2000" u="none" strike="noStrike" dirty="0">
                          <a:solidFill>
                            <a:schemeClr val="tx1"/>
                          </a:solidFill>
                          <a:effectLst/>
                        </a:rPr>
                        <a:t>非言語</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chemeClr val="dk1"/>
                          </a:solidFill>
                          <a:effectLst/>
                          <a:latin typeface="+mn-lt"/>
                          <a:ea typeface="+mn-ea"/>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3988518242"/>
                  </a:ext>
                </a:extLst>
              </a:tr>
              <a:tr h="386862">
                <a:tc>
                  <a:txBody>
                    <a:bodyPr/>
                    <a:lstStyle/>
                    <a:p>
                      <a:pPr algn="l" fontAlgn="b"/>
                      <a:r>
                        <a:rPr lang="ja-JP" altLang="en-US" sz="2000" u="none" strike="noStrike" dirty="0">
                          <a:solidFill>
                            <a:schemeClr val="tx1"/>
                          </a:solidFill>
                          <a:effectLst/>
                        </a:rPr>
                        <a:t>拡散・非拡散</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a:effectLst/>
                        </a:rPr>
                        <a:t>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chemeClr val="dk1"/>
                          </a:solidFill>
                          <a:effectLst/>
                          <a:latin typeface="+mn-lt"/>
                          <a:ea typeface="+mn-ea"/>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chemeClr val="dk1"/>
                          </a:solidFill>
                          <a:effectLst/>
                          <a:latin typeface="+mn-lt"/>
                          <a:ea typeface="+mn-ea"/>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4233120720"/>
                  </a:ext>
                </a:extLst>
              </a:tr>
              <a:tr h="386862">
                <a:tc>
                  <a:txBody>
                    <a:bodyPr/>
                    <a:lstStyle/>
                    <a:p>
                      <a:pPr algn="l" fontAlgn="b"/>
                      <a:r>
                        <a:rPr lang="ja-JP" altLang="en-US" sz="2000" u="none" strike="noStrike" dirty="0">
                          <a:solidFill>
                            <a:schemeClr val="tx1"/>
                          </a:solidFill>
                          <a:effectLst/>
                        </a:rPr>
                        <a:t>顧客交流</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dirty="0">
                          <a:effectLst/>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rgbClr val="000000"/>
                          </a:solidFill>
                          <a:effectLst/>
                          <a:latin typeface="Yu Gothic" panose="020B0400000000000000" pitchFamily="50" charset="-128"/>
                          <a:ea typeface="Yu Gothic" panose="020B0400000000000000" pitchFamily="50" charset="-128"/>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2633090232"/>
                  </a:ext>
                </a:extLst>
              </a:tr>
              <a:tr h="773723">
                <a:tc>
                  <a:txBody>
                    <a:bodyPr/>
                    <a:lstStyle/>
                    <a:p>
                      <a:pPr algn="l" fontAlgn="ctr"/>
                      <a:r>
                        <a:rPr lang="ja-JP" altLang="en-US" sz="2000" u="none" strike="noStrike" dirty="0">
                          <a:solidFill>
                            <a:schemeClr val="tx1"/>
                          </a:solidFill>
                          <a:effectLst/>
                        </a:rPr>
                        <a:t>字数制限</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6</a:t>
                      </a:r>
                      <a:r>
                        <a:rPr lang="ja-JP" altLang="en-US" sz="2000" u="none" strike="noStrike">
                          <a:effectLst/>
                        </a:rPr>
                        <a:t>万字</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140</a:t>
                      </a:r>
                      <a:r>
                        <a:rPr lang="ja-JP" altLang="en-US" sz="2000" u="none" strike="noStrike">
                          <a:effectLst/>
                        </a:rPr>
                        <a:t>字</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ハッシュタグ　最大</a:t>
                      </a:r>
                      <a:r>
                        <a:rPr lang="en-US" altLang="ja-JP" sz="2000" u="none" strike="noStrike" dirty="0">
                          <a:effectLst/>
                        </a:rPr>
                        <a:t>30</a:t>
                      </a:r>
                      <a:r>
                        <a:rPr lang="ja-JP" altLang="en-US" sz="2000" u="none" strike="noStrike" dirty="0">
                          <a:effectLst/>
                        </a:rPr>
                        <a:t>個</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1</a:t>
                      </a:r>
                      <a:r>
                        <a:rPr lang="ja-JP" altLang="en-US" sz="2000" u="none" strike="noStrike" dirty="0">
                          <a:effectLst/>
                        </a:rPr>
                        <a:t>万字</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337023048"/>
                  </a:ext>
                </a:extLst>
              </a:tr>
              <a:tr h="386862">
                <a:tc>
                  <a:txBody>
                    <a:bodyPr/>
                    <a:lstStyle/>
                    <a:p>
                      <a:pPr algn="l" fontAlgn="b"/>
                      <a:r>
                        <a:rPr lang="ja-JP" altLang="en-US" sz="2000" u="none" strike="noStrike" dirty="0">
                          <a:solidFill>
                            <a:schemeClr val="tx1"/>
                          </a:solidFill>
                          <a:effectLst/>
                        </a:rPr>
                        <a:t>拡散領域</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a:effectLst/>
                        </a:rPr>
                        <a:t>△</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a:effectLst/>
                        </a:rPr>
                        <a:t>◎</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1363673725"/>
                  </a:ext>
                </a:extLst>
              </a:tr>
            </a:tbl>
          </a:graphicData>
        </a:graphic>
      </p:graphicFrame>
      <p:sp>
        <p:nvSpPr>
          <p:cNvPr id="5" name="テキスト ボックス 4">
            <a:extLst>
              <a:ext uri="{FF2B5EF4-FFF2-40B4-BE49-F238E27FC236}">
                <a16:creationId xmlns:a16="http://schemas.microsoft.com/office/drawing/2014/main" xmlns="" id="{574C2D1E-C5CF-42F9-AE49-3C23E3D4DE82}"/>
              </a:ext>
            </a:extLst>
          </p:cNvPr>
          <p:cNvSpPr txBox="1"/>
          <p:nvPr/>
        </p:nvSpPr>
        <p:spPr>
          <a:xfrm>
            <a:off x="331900" y="140182"/>
            <a:ext cx="5036736" cy="1200329"/>
          </a:xfrm>
          <a:prstGeom prst="rect">
            <a:avLst/>
          </a:prstGeom>
          <a:noFill/>
        </p:spPr>
        <p:txBody>
          <a:bodyPr wrap="square" rtlCol="0">
            <a:spAutoFit/>
          </a:bodyPr>
          <a:lstStyle/>
          <a:p>
            <a:r>
              <a:rPr kumimoji="1" lang="ja-JP" altLang="en-US" sz="4400" dirty="0">
                <a:latin typeface="+mj-ea"/>
                <a:ea typeface="+mj-ea"/>
              </a:rPr>
              <a:t>現状分析①</a:t>
            </a:r>
            <a:endParaRPr kumimoji="1" lang="en-US" altLang="ja-JP" sz="4400" dirty="0">
              <a:latin typeface="+mj-ea"/>
              <a:ea typeface="+mj-ea"/>
            </a:endParaRPr>
          </a:p>
          <a:p>
            <a:r>
              <a:rPr kumimoji="1" lang="en-US" altLang="ja-JP" sz="2800" dirty="0">
                <a:latin typeface="+mj-lt"/>
              </a:rPr>
              <a:t>SNS</a:t>
            </a:r>
            <a:r>
              <a:rPr kumimoji="1" lang="ja-JP" altLang="en-US" sz="2800" dirty="0">
                <a:latin typeface="+mj-lt"/>
              </a:rPr>
              <a:t>メイン機能の特徴まとめ</a:t>
            </a:r>
          </a:p>
        </p:txBody>
      </p:sp>
      <p:pic>
        <p:nvPicPr>
          <p:cNvPr id="11" name="図 10">
            <a:extLst>
              <a:ext uri="{FF2B5EF4-FFF2-40B4-BE49-F238E27FC236}">
                <a16:creationId xmlns:a16="http://schemas.microsoft.com/office/drawing/2014/main" xmlns="" id="{7E39B44F-325C-489A-869A-E79ED42D8B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731" t="8963" r="11917" b="6362"/>
          <a:stretch/>
        </p:blipFill>
        <p:spPr>
          <a:xfrm>
            <a:off x="3941676" y="1921332"/>
            <a:ext cx="835800" cy="832288"/>
          </a:xfrm>
          <a:prstGeom prst="roundRect">
            <a:avLst>
              <a:gd name="adj" fmla="val 23418"/>
            </a:avLst>
          </a:prstGeom>
        </p:spPr>
      </p:pic>
      <p:pic>
        <p:nvPicPr>
          <p:cNvPr id="9" name="図 8">
            <a:extLst>
              <a:ext uri="{FF2B5EF4-FFF2-40B4-BE49-F238E27FC236}">
                <a16:creationId xmlns:a16="http://schemas.microsoft.com/office/drawing/2014/main" xmlns="" id="{ECB21B18-6048-4CAA-A612-EB80172A15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489" t="8946" r="14124" b="8391"/>
          <a:stretch/>
        </p:blipFill>
        <p:spPr>
          <a:xfrm>
            <a:off x="7723347" y="1858964"/>
            <a:ext cx="890934" cy="894656"/>
          </a:xfrm>
          <a:prstGeom prst="roundRect">
            <a:avLst>
              <a:gd name="adj" fmla="val 25610"/>
            </a:avLst>
          </a:prstGeom>
        </p:spPr>
      </p:pic>
      <p:pic>
        <p:nvPicPr>
          <p:cNvPr id="10" name="図 9">
            <a:extLst>
              <a:ext uri="{FF2B5EF4-FFF2-40B4-BE49-F238E27FC236}">
                <a16:creationId xmlns:a16="http://schemas.microsoft.com/office/drawing/2014/main" xmlns="" id="{628E288F-98D3-4953-9281-7972825654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1733" y="1890148"/>
            <a:ext cx="835624" cy="832288"/>
          </a:xfrm>
          <a:prstGeom prst="roundRect">
            <a:avLst>
              <a:gd name="adj" fmla="val 16668"/>
            </a:avLst>
          </a:prstGeom>
        </p:spPr>
      </p:pic>
      <p:pic>
        <p:nvPicPr>
          <p:cNvPr id="12" name="図 11">
            <a:extLst>
              <a:ext uri="{FF2B5EF4-FFF2-40B4-BE49-F238E27FC236}">
                <a16:creationId xmlns:a16="http://schemas.microsoft.com/office/drawing/2014/main" xmlns="" id="{BE8CDC2B-C8FE-4AA9-8390-58E789D1DB83}"/>
              </a:ext>
            </a:extLst>
          </p:cNvPr>
          <p:cNvPicPr>
            <a:picLocks noChangeAspect="1"/>
          </p:cNvPicPr>
          <p:nvPr/>
        </p:nvPicPr>
        <p:blipFill rotWithShape="1">
          <a:blip r:embed="rId5">
            <a:extLst>
              <a:ext uri="{28A0092B-C50C-407E-A947-70E740481C1C}">
                <a14:useLocalDpi xmlns:a14="http://schemas.microsoft.com/office/drawing/2010/main" val="0"/>
              </a:ext>
            </a:extLst>
          </a:blip>
          <a:srcRect l="9355" r="45579"/>
          <a:stretch/>
        </p:blipFill>
        <p:spPr>
          <a:xfrm>
            <a:off x="9603404" y="1862488"/>
            <a:ext cx="927566" cy="949976"/>
          </a:xfrm>
          <a:prstGeom prst="roundRect">
            <a:avLst>
              <a:gd name="adj" fmla="val 23984"/>
            </a:avLst>
          </a:prstGeom>
        </p:spPr>
      </p:pic>
      <p:sp>
        <p:nvSpPr>
          <p:cNvPr id="7" name="テキスト ボックス 6">
            <a:extLst>
              <a:ext uri="{FF2B5EF4-FFF2-40B4-BE49-F238E27FC236}">
                <a16:creationId xmlns:a16="http://schemas.microsoft.com/office/drawing/2014/main" xmlns="" id="{CFA55BE5-F0DA-4766-8FEB-856BB53B4927}"/>
              </a:ext>
            </a:extLst>
          </p:cNvPr>
          <p:cNvSpPr txBox="1"/>
          <p:nvPr/>
        </p:nvSpPr>
        <p:spPr>
          <a:xfrm>
            <a:off x="6594544" y="609741"/>
            <a:ext cx="5427878" cy="646331"/>
          </a:xfrm>
          <a:prstGeom prst="rect">
            <a:avLst/>
          </a:prstGeom>
          <a:noFill/>
        </p:spPr>
        <p:txBody>
          <a:bodyPr wrap="square" rtlCol="0">
            <a:spAutoFit/>
          </a:bodyPr>
          <a:lstStyle/>
          <a:p>
            <a:r>
              <a:rPr kumimoji="1" lang="ja-JP" altLang="en-US" dirty="0"/>
              <a:t>◎</a:t>
            </a:r>
            <a:r>
              <a:rPr kumimoji="1" lang="en-US" altLang="ja-JP" dirty="0"/>
              <a:t>…</a:t>
            </a:r>
            <a:r>
              <a:rPr kumimoji="1" lang="ja-JP" altLang="en-US" dirty="0"/>
              <a:t>非常に適している　　　〇</a:t>
            </a:r>
            <a:r>
              <a:rPr kumimoji="1" lang="en-US" altLang="ja-JP" dirty="0"/>
              <a:t>…</a:t>
            </a:r>
            <a:r>
              <a:rPr lang="ja-JP" altLang="en-US" dirty="0"/>
              <a:t>適して</a:t>
            </a:r>
            <a:r>
              <a:rPr kumimoji="1" lang="ja-JP" altLang="en-US" dirty="0"/>
              <a:t>いる</a:t>
            </a:r>
            <a:endParaRPr kumimoji="1" lang="en-US" altLang="ja-JP" dirty="0"/>
          </a:p>
          <a:p>
            <a:r>
              <a:rPr lang="ja-JP" altLang="en-US" dirty="0"/>
              <a:t>△</a:t>
            </a:r>
            <a:r>
              <a:rPr lang="en-US" altLang="ja-JP" dirty="0"/>
              <a:t>…</a:t>
            </a:r>
            <a:r>
              <a:rPr lang="ja-JP" altLang="en-US" dirty="0"/>
              <a:t>あまり適していない　　</a:t>
            </a:r>
            <a:r>
              <a:rPr lang="en-US" altLang="ja-JP" dirty="0"/>
              <a:t>×…</a:t>
            </a:r>
            <a:r>
              <a:rPr lang="ja-JP" altLang="en-US" dirty="0"/>
              <a:t>適していない</a:t>
            </a:r>
            <a:endParaRPr kumimoji="1" lang="ja-JP" altLang="en-US" dirty="0"/>
          </a:p>
        </p:txBody>
      </p:sp>
      <p:sp>
        <p:nvSpPr>
          <p:cNvPr id="8" name="四角形: 角を丸くする 7">
            <a:extLst>
              <a:ext uri="{FF2B5EF4-FFF2-40B4-BE49-F238E27FC236}">
                <a16:creationId xmlns:a16="http://schemas.microsoft.com/office/drawing/2014/main" xmlns="" id="{6C5B22F4-384A-4FC4-8BB3-660D213D3CD6}"/>
              </a:ext>
            </a:extLst>
          </p:cNvPr>
          <p:cNvSpPr/>
          <p:nvPr/>
        </p:nvSpPr>
        <p:spPr>
          <a:xfrm>
            <a:off x="6192211" y="500481"/>
            <a:ext cx="5830211" cy="82971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日付プレースホルダー 1">
            <a:extLst>
              <a:ext uri="{FF2B5EF4-FFF2-40B4-BE49-F238E27FC236}">
                <a16:creationId xmlns:a16="http://schemas.microsoft.com/office/drawing/2014/main" xmlns="" id="{B37DCD80-F401-495F-8AE5-E4E4ADCE0376}"/>
              </a:ext>
            </a:extLst>
          </p:cNvPr>
          <p:cNvSpPr>
            <a:spLocks noGrp="1"/>
          </p:cNvSpPr>
          <p:nvPr>
            <p:ph type="dt" sz="half" idx="10"/>
          </p:nvPr>
        </p:nvSpPr>
        <p:spPr/>
        <p:txBody>
          <a:bodyPr/>
          <a:lstStyle/>
          <a:p>
            <a:r>
              <a:rPr kumimoji="1" lang="en-US" altLang="ja-JP"/>
              <a:t>2017/9/17</a:t>
            </a:r>
            <a:endParaRPr kumimoji="1" lang="ja-JP" altLang="en-US"/>
          </a:p>
        </p:txBody>
      </p:sp>
      <p:sp>
        <p:nvSpPr>
          <p:cNvPr id="3" name="スライド番号プレースホルダー 2">
            <a:extLst>
              <a:ext uri="{FF2B5EF4-FFF2-40B4-BE49-F238E27FC236}">
                <a16:creationId xmlns:a16="http://schemas.microsoft.com/office/drawing/2014/main" xmlns="" id="{BAC091E8-9DD1-4928-AA8C-6A1AA37F96EE}"/>
              </a:ext>
            </a:extLst>
          </p:cNvPr>
          <p:cNvSpPr>
            <a:spLocks noGrp="1"/>
          </p:cNvSpPr>
          <p:nvPr>
            <p:ph type="sldNum" sz="quarter" idx="12"/>
          </p:nvPr>
        </p:nvSpPr>
        <p:spPr/>
        <p:txBody>
          <a:bodyPr/>
          <a:lstStyle/>
          <a:p>
            <a:fld id="{614497F5-5DE3-4238-892C-5C8A74B78644}" type="slidenum">
              <a:rPr kumimoji="1" lang="ja-JP" altLang="en-US" smtClean="0"/>
              <a:t>11</a:t>
            </a:fld>
            <a:endParaRPr kumimoji="1" lang="ja-JP" altLang="en-US"/>
          </a:p>
        </p:txBody>
      </p:sp>
    </p:spTree>
    <p:extLst>
      <p:ext uri="{BB962C8B-B14F-4D97-AF65-F5344CB8AC3E}">
        <p14:creationId xmlns:p14="http://schemas.microsoft.com/office/powerpoint/2010/main" val="34995167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xmlns="" id="{F247806A-0D18-4192-9B02-6D699D3210E6}"/>
              </a:ext>
            </a:extLst>
          </p:cNvPr>
          <p:cNvGraphicFramePr>
            <a:graphicFrameLocks noGrp="1"/>
          </p:cNvGraphicFramePr>
          <p:nvPr>
            <p:extLst/>
          </p:nvPr>
        </p:nvGraphicFramePr>
        <p:xfrm>
          <a:off x="995805" y="1427027"/>
          <a:ext cx="10006816" cy="5029203"/>
        </p:xfrm>
        <a:graphic>
          <a:graphicData uri="http://schemas.openxmlformats.org/drawingml/2006/table">
            <a:tbl>
              <a:tblPr firstRow="1" firstCol="1">
                <a:tableStyleId>{00A15C55-8517-42AA-B614-E9B94910E393}</a:tableStyleId>
              </a:tblPr>
              <a:tblGrid>
                <a:gridCol w="2438636">
                  <a:extLst>
                    <a:ext uri="{9D8B030D-6E8A-4147-A177-3AD203B41FA5}">
                      <a16:colId xmlns:a16="http://schemas.microsoft.com/office/drawing/2014/main" xmlns="" val="4069673874"/>
                    </a:ext>
                  </a:extLst>
                </a:gridCol>
                <a:gridCol w="1892045">
                  <a:extLst>
                    <a:ext uri="{9D8B030D-6E8A-4147-A177-3AD203B41FA5}">
                      <a16:colId xmlns:a16="http://schemas.microsoft.com/office/drawing/2014/main" xmlns="" val="3074761984"/>
                    </a:ext>
                  </a:extLst>
                </a:gridCol>
                <a:gridCol w="1892045">
                  <a:extLst>
                    <a:ext uri="{9D8B030D-6E8A-4147-A177-3AD203B41FA5}">
                      <a16:colId xmlns:a16="http://schemas.microsoft.com/office/drawing/2014/main" xmlns="" val="3706027157"/>
                    </a:ext>
                  </a:extLst>
                </a:gridCol>
                <a:gridCol w="1892045">
                  <a:extLst>
                    <a:ext uri="{9D8B030D-6E8A-4147-A177-3AD203B41FA5}">
                      <a16:colId xmlns:a16="http://schemas.microsoft.com/office/drawing/2014/main" xmlns="" val="1189132422"/>
                    </a:ext>
                  </a:extLst>
                </a:gridCol>
                <a:gridCol w="1892045">
                  <a:extLst>
                    <a:ext uri="{9D8B030D-6E8A-4147-A177-3AD203B41FA5}">
                      <a16:colId xmlns:a16="http://schemas.microsoft.com/office/drawing/2014/main" xmlns="" val="700885458"/>
                    </a:ext>
                  </a:extLst>
                </a:gridCol>
              </a:tblGrid>
              <a:tr h="1547446">
                <a:tc>
                  <a:txBody>
                    <a:bodyPr/>
                    <a:lstStyle/>
                    <a:p>
                      <a:pPr algn="l" fontAlgn="b"/>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t"/>
                      <a:r>
                        <a:rPr lang="en-US" sz="2000" u="none" strike="noStrike" dirty="0">
                          <a:solidFill>
                            <a:schemeClr val="tx1"/>
                          </a:solidFill>
                          <a:effectLst/>
                        </a:rPr>
                        <a:t>Facebook</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tc>
                  <a:txBody>
                    <a:bodyPr/>
                    <a:lstStyle/>
                    <a:p>
                      <a:pPr algn="ctr" fontAlgn="t"/>
                      <a:r>
                        <a:rPr lang="en-US" sz="2000" u="none" strike="noStrike" dirty="0">
                          <a:solidFill>
                            <a:schemeClr val="tx1"/>
                          </a:solidFill>
                          <a:effectLst/>
                        </a:rPr>
                        <a:t>Twitter</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tc>
                  <a:txBody>
                    <a:bodyPr/>
                    <a:lstStyle/>
                    <a:p>
                      <a:pPr algn="ctr" fontAlgn="t"/>
                      <a:r>
                        <a:rPr lang="en-US" sz="2000" u="none" strike="noStrike" dirty="0">
                          <a:solidFill>
                            <a:schemeClr val="tx1"/>
                          </a:solidFill>
                          <a:effectLst/>
                        </a:rPr>
                        <a:t>Instagram</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tc>
                  <a:txBody>
                    <a:bodyPr/>
                    <a:lstStyle/>
                    <a:p>
                      <a:pPr algn="ctr" fontAlgn="t"/>
                      <a:r>
                        <a:rPr lang="en-US" sz="2000" u="none" strike="noStrike" dirty="0">
                          <a:solidFill>
                            <a:schemeClr val="tx1"/>
                          </a:solidFill>
                          <a:effectLst/>
                        </a:rPr>
                        <a:t>LINE</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extLst>
                  <a:ext uri="{0D108BD9-81ED-4DB2-BD59-A6C34878D82A}">
                    <a16:rowId xmlns:a16="http://schemas.microsoft.com/office/drawing/2014/main" xmlns="" val="3373699347"/>
                  </a:ext>
                </a:extLst>
              </a:tr>
              <a:tr h="386862">
                <a:tc>
                  <a:txBody>
                    <a:bodyPr/>
                    <a:lstStyle/>
                    <a:p>
                      <a:pPr algn="l" fontAlgn="b"/>
                      <a:r>
                        <a:rPr lang="ja-JP" altLang="en-US" sz="2000" u="none" strike="noStrike" dirty="0">
                          <a:solidFill>
                            <a:schemeClr val="tx1"/>
                          </a:solidFill>
                          <a:effectLst/>
                        </a:rPr>
                        <a:t>国内ユーザー数</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en-US" altLang="ja-JP" sz="2000" u="none" strike="noStrike" dirty="0">
                          <a:effectLst/>
                        </a:rPr>
                        <a:t>2,700</a:t>
                      </a:r>
                      <a:r>
                        <a:rPr lang="ja-JP" altLang="en-US" sz="2000" u="none" strike="noStrike" dirty="0">
                          <a:effectLst/>
                        </a:rPr>
                        <a:t>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4,000</a:t>
                      </a:r>
                      <a:r>
                        <a:rPr lang="ja-JP" altLang="en-US" sz="2000" u="none" strike="noStrike" dirty="0">
                          <a:effectLst/>
                        </a:rPr>
                        <a:t>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1,600</a:t>
                      </a:r>
                      <a:r>
                        <a:rPr lang="ja-JP" altLang="en-US" sz="2000" u="none" strike="noStrike">
                          <a:effectLst/>
                        </a:rPr>
                        <a:t>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6,600</a:t>
                      </a:r>
                      <a:r>
                        <a:rPr lang="ja-JP" altLang="en-US" sz="2000" u="none" strike="noStrike">
                          <a:effectLst/>
                        </a:rPr>
                        <a:t>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2976937577"/>
                  </a:ext>
                </a:extLst>
              </a:tr>
              <a:tr h="386862">
                <a:tc>
                  <a:txBody>
                    <a:bodyPr/>
                    <a:lstStyle/>
                    <a:p>
                      <a:pPr algn="l" fontAlgn="b"/>
                      <a:r>
                        <a:rPr lang="ja-JP" altLang="en-US" sz="2000" u="none" strike="noStrike" dirty="0">
                          <a:solidFill>
                            <a:schemeClr val="tx1"/>
                          </a:solidFill>
                          <a:effectLst/>
                        </a:rPr>
                        <a:t>主要ユーザー層</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en-US" altLang="ja-JP" sz="2000" u="none" strike="noStrike" dirty="0">
                          <a:effectLst/>
                        </a:rPr>
                        <a:t>30</a:t>
                      </a:r>
                      <a:r>
                        <a:rPr lang="ja-JP" altLang="en-US" sz="2000" u="none" strike="noStrike" dirty="0">
                          <a:effectLst/>
                        </a:rPr>
                        <a:t>～</a:t>
                      </a:r>
                      <a:r>
                        <a:rPr lang="en-US" altLang="ja-JP" sz="2000" u="none" strike="noStrike" dirty="0">
                          <a:effectLst/>
                        </a:rPr>
                        <a:t>40</a:t>
                      </a:r>
                      <a:r>
                        <a:rPr lang="ja-JP" altLang="en-US" sz="2000" u="none" strike="noStrike" dirty="0">
                          <a:effectLst/>
                        </a:rPr>
                        <a:t>代</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30</a:t>
                      </a:r>
                      <a:r>
                        <a:rPr lang="ja-JP" altLang="en-US" sz="2000" u="none" strike="noStrike" dirty="0">
                          <a:effectLst/>
                        </a:rPr>
                        <a:t>代</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20</a:t>
                      </a:r>
                      <a:r>
                        <a:rPr lang="ja-JP" altLang="en-US" sz="2000" u="none" strike="noStrike" dirty="0">
                          <a:effectLst/>
                        </a:rPr>
                        <a:t>代～</a:t>
                      </a:r>
                      <a:r>
                        <a:rPr lang="en-US" altLang="ja-JP" sz="2000" u="none" strike="noStrike" dirty="0">
                          <a:effectLst/>
                        </a:rPr>
                        <a:t>30</a:t>
                      </a:r>
                      <a:r>
                        <a:rPr lang="ja-JP" altLang="en-US" sz="2000" u="none" strike="noStrike" dirty="0">
                          <a:effectLst/>
                        </a:rPr>
                        <a:t>代前半</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20</a:t>
                      </a:r>
                      <a:r>
                        <a:rPr lang="ja-JP" altLang="en-US" sz="2000" u="none" strike="noStrike">
                          <a:effectLst/>
                        </a:rPr>
                        <a:t>代～</a:t>
                      </a:r>
                      <a:r>
                        <a:rPr lang="en-US" altLang="ja-JP" sz="2000" u="none" strike="noStrike">
                          <a:effectLst/>
                        </a:rPr>
                        <a:t>40</a:t>
                      </a:r>
                      <a:r>
                        <a:rPr lang="ja-JP" altLang="en-US" sz="2000" u="none" strike="noStrike">
                          <a:effectLst/>
                        </a:rPr>
                        <a:t>代</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711355064"/>
                  </a:ext>
                </a:extLst>
              </a:tr>
              <a:tr h="386862">
                <a:tc>
                  <a:txBody>
                    <a:bodyPr/>
                    <a:lstStyle/>
                    <a:p>
                      <a:pPr algn="l" fontAlgn="b"/>
                      <a:r>
                        <a:rPr lang="ja-JP" altLang="en-US" sz="2000" u="none" strike="noStrike" dirty="0">
                          <a:solidFill>
                            <a:schemeClr val="tx1"/>
                          </a:solidFill>
                          <a:effectLst/>
                        </a:rPr>
                        <a:t>言語</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a:effectLst/>
                        </a:rPr>
                        <a:t>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1611653387"/>
                  </a:ext>
                </a:extLst>
              </a:tr>
              <a:tr h="386862">
                <a:tc>
                  <a:txBody>
                    <a:bodyPr/>
                    <a:lstStyle/>
                    <a:p>
                      <a:pPr algn="l" fontAlgn="b"/>
                      <a:r>
                        <a:rPr lang="ja-JP" altLang="en-US" sz="2000" u="none" strike="noStrike" dirty="0">
                          <a:solidFill>
                            <a:schemeClr val="tx1"/>
                          </a:solidFill>
                          <a:effectLst/>
                        </a:rPr>
                        <a:t>非言語</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chemeClr val="dk1"/>
                          </a:solidFill>
                          <a:effectLst/>
                          <a:latin typeface="+mn-lt"/>
                          <a:ea typeface="+mn-ea"/>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3988518242"/>
                  </a:ext>
                </a:extLst>
              </a:tr>
              <a:tr h="386862">
                <a:tc>
                  <a:txBody>
                    <a:bodyPr/>
                    <a:lstStyle/>
                    <a:p>
                      <a:pPr algn="l" fontAlgn="b"/>
                      <a:r>
                        <a:rPr lang="ja-JP" altLang="en-US" sz="2000" u="none" strike="noStrike" dirty="0">
                          <a:solidFill>
                            <a:schemeClr val="tx1"/>
                          </a:solidFill>
                          <a:effectLst/>
                        </a:rPr>
                        <a:t>拡散・非拡散</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a:effectLst/>
                        </a:rPr>
                        <a:t>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chemeClr val="dk1"/>
                          </a:solidFill>
                          <a:effectLst/>
                          <a:latin typeface="+mn-lt"/>
                          <a:ea typeface="+mn-ea"/>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chemeClr val="dk1"/>
                          </a:solidFill>
                          <a:effectLst/>
                          <a:latin typeface="+mn-lt"/>
                          <a:ea typeface="+mn-ea"/>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4233120720"/>
                  </a:ext>
                </a:extLst>
              </a:tr>
              <a:tr h="386862">
                <a:tc>
                  <a:txBody>
                    <a:bodyPr/>
                    <a:lstStyle/>
                    <a:p>
                      <a:pPr algn="l" fontAlgn="b"/>
                      <a:r>
                        <a:rPr lang="ja-JP" altLang="en-US" sz="2000" u="none" strike="noStrike" dirty="0">
                          <a:solidFill>
                            <a:schemeClr val="tx1"/>
                          </a:solidFill>
                          <a:effectLst/>
                        </a:rPr>
                        <a:t>顧客交流</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a:effectLst/>
                        </a:rPr>
                        <a:t>◎</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rgbClr val="000000"/>
                          </a:solidFill>
                          <a:effectLst/>
                          <a:latin typeface="Yu Gothic" panose="020B0400000000000000" pitchFamily="50" charset="-128"/>
                          <a:ea typeface="Yu Gothic" panose="020B0400000000000000" pitchFamily="50" charset="-128"/>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2633090232"/>
                  </a:ext>
                </a:extLst>
              </a:tr>
              <a:tr h="773723">
                <a:tc>
                  <a:txBody>
                    <a:bodyPr/>
                    <a:lstStyle/>
                    <a:p>
                      <a:pPr algn="l" fontAlgn="ctr"/>
                      <a:r>
                        <a:rPr lang="ja-JP" altLang="en-US" sz="2000" u="none" strike="noStrike" dirty="0">
                          <a:solidFill>
                            <a:schemeClr val="tx1"/>
                          </a:solidFill>
                          <a:effectLst/>
                        </a:rPr>
                        <a:t>字数制限</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6</a:t>
                      </a:r>
                      <a:r>
                        <a:rPr lang="ja-JP" altLang="en-US" sz="2000" u="none" strike="noStrike">
                          <a:effectLst/>
                        </a:rPr>
                        <a:t>万字</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140</a:t>
                      </a:r>
                      <a:r>
                        <a:rPr lang="ja-JP" altLang="en-US" sz="2000" u="none" strike="noStrike">
                          <a:effectLst/>
                        </a:rPr>
                        <a:t>字</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ハッシュタグ　最大</a:t>
                      </a:r>
                      <a:r>
                        <a:rPr lang="en-US" altLang="ja-JP" sz="2000" u="none" strike="noStrike" dirty="0">
                          <a:effectLst/>
                        </a:rPr>
                        <a:t>30</a:t>
                      </a:r>
                      <a:r>
                        <a:rPr lang="ja-JP" altLang="en-US" sz="2000" u="none" strike="noStrike" dirty="0">
                          <a:effectLst/>
                        </a:rPr>
                        <a:t>個</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1</a:t>
                      </a:r>
                      <a:r>
                        <a:rPr lang="ja-JP" altLang="en-US" sz="2000" u="none" strike="noStrike" dirty="0">
                          <a:effectLst/>
                        </a:rPr>
                        <a:t>万字</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337023048"/>
                  </a:ext>
                </a:extLst>
              </a:tr>
              <a:tr h="386862">
                <a:tc>
                  <a:txBody>
                    <a:bodyPr/>
                    <a:lstStyle/>
                    <a:p>
                      <a:pPr algn="l" fontAlgn="b"/>
                      <a:r>
                        <a:rPr lang="ja-JP" altLang="en-US" sz="2000" u="none" strike="noStrike" dirty="0">
                          <a:solidFill>
                            <a:schemeClr val="tx1"/>
                          </a:solidFill>
                          <a:effectLst/>
                        </a:rPr>
                        <a:t>拡散領域</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a:effectLst/>
                        </a:rPr>
                        <a:t>△</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a:effectLst/>
                        </a:rPr>
                        <a:t>◎</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a16="http://schemas.microsoft.com/office/drawing/2014/main" xmlns="" val="1363673725"/>
                  </a:ext>
                </a:extLst>
              </a:tr>
            </a:tbl>
          </a:graphicData>
        </a:graphic>
      </p:graphicFrame>
      <p:pic>
        <p:nvPicPr>
          <p:cNvPr id="11" name="図 10">
            <a:extLst>
              <a:ext uri="{FF2B5EF4-FFF2-40B4-BE49-F238E27FC236}">
                <a16:creationId xmlns:a16="http://schemas.microsoft.com/office/drawing/2014/main" xmlns="" id="{7E39B44F-325C-489A-869A-E79ED42D8B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731" t="8963" r="11917" b="6362"/>
          <a:stretch/>
        </p:blipFill>
        <p:spPr>
          <a:xfrm>
            <a:off x="3941676" y="1921332"/>
            <a:ext cx="835800" cy="832288"/>
          </a:xfrm>
          <a:prstGeom prst="roundRect">
            <a:avLst>
              <a:gd name="adj" fmla="val 23418"/>
            </a:avLst>
          </a:prstGeom>
        </p:spPr>
      </p:pic>
      <p:pic>
        <p:nvPicPr>
          <p:cNvPr id="9" name="図 8">
            <a:extLst>
              <a:ext uri="{FF2B5EF4-FFF2-40B4-BE49-F238E27FC236}">
                <a16:creationId xmlns:a16="http://schemas.microsoft.com/office/drawing/2014/main" xmlns="" id="{ECB21B18-6048-4CAA-A612-EB80172A15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489" t="8946" r="14124" b="8391"/>
          <a:stretch/>
        </p:blipFill>
        <p:spPr>
          <a:xfrm>
            <a:off x="7723347" y="1858964"/>
            <a:ext cx="890934" cy="894656"/>
          </a:xfrm>
          <a:prstGeom prst="roundRect">
            <a:avLst>
              <a:gd name="adj" fmla="val 25610"/>
            </a:avLst>
          </a:prstGeom>
        </p:spPr>
      </p:pic>
      <p:pic>
        <p:nvPicPr>
          <p:cNvPr id="10" name="図 9">
            <a:extLst>
              <a:ext uri="{FF2B5EF4-FFF2-40B4-BE49-F238E27FC236}">
                <a16:creationId xmlns:a16="http://schemas.microsoft.com/office/drawing/2014/main" xmlns="" id="{628E288F-98D3-4953-9281-7972825654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1733" y="1890148"/>
            <a:ext cx="835624" cy="832288"/>
          </a:xfrm>
          <a:prstGeom prst="roundRect">
            <a:avLst>
              <a:gd name="adj" fmla="val 16668"/>
            </a:avLst>
          </a:prstGeom>
        </p:spPr>
      </p:pic>
      <p:pic>
        <p:nvPicPr>
          <p:cNvPr id="12" name="図 11">
            <a:extLst>
              <a:ext uri="{FF2B5EF4-FFF2-40B4-BE49-F238E27FC236}">
                <a16:creationId xmlns:a16="http://schemas.microsoft.com/office/drawing/2014/main" xmlns="" id="{BE8CDC2B-C8FE-4AA9-8390-58E789D1DB83}"/>
              </a:ext>
            </a:extLst>
          </p:cNvPr>
          <p:cNvPicPr>
            <a:picLocks noChangeAspect="1"/>
          </p:cNvPicPr>
          <p:nvPr/>
        </p:nvPicPr>
        <p:blipFill rotWithShape="1">
          <a:blip r:embed="rId5">
            <a:extLst>
              <a:ext uri="{28A0092B-C50C-407E-A947-70E740481C1C}">
                <a14:useLocalDpi xmlns:a14="http://schemas.microsoft.com/office/drawing/2010/main" val="0"/>
              </a:ext>
            </a:extLst>
          </a:blip>
          <a:srcRect l="9355" r="45579"/>
          <a:stretch/>
        </p:blipFill>
        <p:spPr>
          <a:xfrm>
            <a:off x="9603404" y="1862488"/>
            <a:ext cx="927566" cy="949976"/>
          </a:xfrm>
          <a:prstGeom prst="roundRect">
            <a:avLst>
              <a:gd name="adj" fmla="val 23984"/>
            </a:avLst>
          </a:prstGeom>
        </p:spPr>
      </p:pic>
      <p:sp>
        <p:nvSpPr>
          <p:cNvPr id="7" name="テキスト ボックス 6">
            <a:extLst>
              <a:ext uri="{FF2B5EF4-FFF2-40B4-BE49-F238E27FC236}">
                <a16:creationId xmlns:a16="http://schemas.microsoft.com/office/drawing/2014/main" xmlns="" id="{CFA55BE5-F0DA-4766-8FEB-856BB53B4927}"/>
              </a:ext>
            </a:extLst>
          </p:cNvPr>
          <p:cNvSpPr txBox="1"/>
          <p:nvPr/>
        </p:nvSpPr>
        <p:spPr>
          <a:xfrm>
            <a:off x="6594295" y="621438"/>
            <a:ext cx="5427878" cy="646331"/>
          </a:xfrm>
          <a:prstGeom prst="rect">
            <a:avLst/>
          </a:prstGeom>
          <a:noFill/>
        </p:spPr>
        <p:txBody>
          <a:bodyPr wrap="square" rtlCol="0">
            <a:spAutoFit/>
          </a:bodyPr>
          <a:lstStyle/>
          <a:p>
            <a:r>
              <a:rPr kumimoji="1" lang="ja-JP" altLang="en-US" dirty="0"/>
              <a:t>◎</a:t>
            </a:r>
            <a:r>
              <a:rPr kumimoji="1" lang="en-US" altLang="ja-JP" dirty="0"/>
              <a:t>…</a:t>
            </a:r>
            <a:r>
              <a:rPr kumimoji="1" lang="ja-JP" altLang="en-US" dirty="0"/>
              <a:t>非常に適している　　　〇</a:t>
            </a:r>
            <a:r>
              <a:rPr kumimoji="1" lang="en-US" altLang="ja-JP" dirty="0"/>
              <a:t>…</a:t>
            </a:r>
            <a:r>
              <a:rPr lang="ja-JP" altLang="en-US" dirty="0"/>
              <a:t>適して</a:t>
            </a:r>
            <a:r>
              <a:rPr kumimoji="1" lang="ja-JP" altLang="en-US" dirty="0"/>
              <a:t>いる</a:t>
            </a:r>
            <a:endParaRPr kumimoji="1" lang="en-US" altLang="ja-JP" dirty="0"/>
          </a:p>
          <a:p>
            <a:r>
              <a:rPr lang="ja-JP" altLang="en-US" dirty="0"/>
              <a:t>△</a:t>
            </a:r>
            <a:r>
              <a:rPr lang="en-US" altLang="ja-JP" dirty="0"/>
              <a:t>…</a:t>
            </a:r>
            <a:r>
              <a:rPr lang="ja-JP" altLang="en-US" dirty="0"/>
              <a:t>あまり適していない　　</a:t>
            </a:r>
            <a:r>
              <a:rPr lang="en-US" altLang="ja-JP" dirty="0"/>
              <a:t>×…</a:t>
            </a:r>
            <a:r>
              <a:rPr lang="ja-JP" altLang="en-US" dirty="0"/>
              <a:t>適していない</a:t>
            </a:r>
            <a:endParaRPr kumimoji="1" lang="ja-JP" altLang="en-US" dirty="0"/>
          </a:p>
        </p:txBody>
      </p:sp>
      <p:sp>
        <p:nvSpPr>
          <p:cNvPr id="8" name="四角形: 角を丸くする 7">
            <a:extLst>
              <a:ext uri="{FF2B5EF4-FFF2-40B4-BE49-F238E27FC236}">
                <a16:creationId xmlns:a16="http://schemas.microsoft.com/office/drawing/2014/main" xmlns="" id="{6C5B22F4-384A-4FC4-8BB3-660D213D3CD6}"/>
              </a:ext>
            </a:extLst>
          </p:cNvPr>
          <p:cNvSpPr/>
          <p:nvPr/>
        </p:nvSpPr>
        <p:spPr>
          <a:xfrm>
            <a:off x="6191962" y="512178"/>
            <a:ext cx="5830211" cy="82971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角丸四角形 1">
            <a:extLst>
              <a:ext uri="{FF2B5EF4-FFF2-40B4-BE49-F238E27FC236}">
                <a16:creationId xmlns:a16="http://schemas.microsoft.com/office/drawing/2014/main" xmlns="" id="{BC37DC69-30DA-4537-9ED2-A6BEF23A5898}"/>
              </a:ext>
            </a:extLst>
          </p:cNvPr>
          <p:cNvSpPr/>
          <p:nvPr/>
        </p:nvSpPr>
        <p:spPr>
          <a:xfrm>
            <a:off x="9138464" y="4502769"/>
            <a:ext cx="1828800" cy="1919416"/>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ホームベース 5">
            <a:extLst>
              <a:ext uri="{FF2B5EF4-FFF2-40B4-BE49-F238E27FC236}">
                <a16:creationId xmlns:a16="http://schemas.microsoft.com/office/drawing/2014/main" xmlns="" id="{D2ADAE47-B887-433D-8B5C-9984C708F9A2}"/>
              </a:ext>
            </a:extLst>
          </p:cNvPr>
          <p:cNvSpPr/>
          <p:nvPr/>
        </p:nvSpPr>
        <p:spPr>
          <a:xfrm>
            <a:off x="6088057" y="4696407"/>
            <a:ext cx="3015050" cy="1573427"/>
          </a:xfrm>
          <a:prstGeom prst="homePlat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xmlns="" id="{E4C37102-B94C-4791-80C6-58B7D2BF0EED}"/>
              </a:ext>
            </a:extLst>
          </p:cNvPr>
          <p:cNvSpPr txBox="1"/>
          <p:nvPr/>
        </p:nvSpPr>
        <p:spPr>
          <a:xfrm>
            <a:off x="6272726" y="4925129"/>
            <a:ext cx="2073942" cy="1477328"/>
          </a:xfrm>
          <a:prstGeom prst="rect">
            <a:avLst/>
          </a:prstGeom>
          <a:noFill/>
        </p:spPr>
        <p:txBody>
          <a:bodyPr wrap="square" rtlCol="0">
            <a:spAutoFit/>
          </a:bodyPr>
          <a:lstStyle/>
          <a:p>
            <a:r>
              <a:rPr kumimoji="1" lang="ja-JP" altLang="en-US" dirty="0"/>
              <a:t>他の</a:t>
            </a:r>
            <a:r>
              <a:rPr kumimoji="1" lang="en-US" altLang="ja-JP" dirty="0"/>
              <a:t>SNS</a:t>
            </a:r>
            <a:r>
              <a:rPr lang="ja-JP" altLang="en-US" dirty="0"/>
              <a:t>が</a:t>
            </a:r>
            <a:r>
              <a:rPr kumimoji="1" lang="ja-JP" altLang="en-US" dirty="0"/>
              <a:t>強みとしている拡散力や顧客交流</a:t>
            </a:r>
            <a:r>
              <a:rPr lang="ja-JP" altLang="en-US" dirty="0"/>
              <a:t>には適していない！</a:t>
            </a:r>
            <a:endParaRPr lang="en-US" altLang="ja-JP" dirty="0"/>
          </a:p>
          <a:p>
            <a:endParaRPr kumimoji="1" lang="ja-JP" altLang="en-US" dirty="0"/>
          </a:p>
        </p:txBody>
      </p:sp>
      <p:sp>
        <p:nvSpPr>
          <p:cNvPr id="16" name="テキスト ボックス 15">
            <a:extLst>
              <a:ext uri="{FF2B5EF4-FFF2-40B4-BE49-F238E27FC236}">
                <a16:creationId xmlns:a16="http://schemas.microsoft.com/office/drawing/2014/main" xmlns="" id="{E3D57802-ABB2-4898-8A9A-E576C498BC84}"/>
              </a:ext>
            </a:extLst>
          </p:cNvPr>
          <p:cNvSpPr txBox="1"/>
          <p:nvPr/>
        </p:nvSpPr>
        <p:spPr>
          <a:xfrm>
            <a:off x="331900" y="140182"/>
            <a:ext cx="5036736" cy="1200329"/>
          </a:xfrm>
          <a:prstGeom prst="rect">
            <a:avLst/>
          </a:prstGeom>
          <a:noFill/>
        </p:spPr>
        <p:txBody>
          <a:bodyPr wrap="square" rtlCol="0">
            <a:spAutoFit/>
          </a:bodyPr>
          <a:lstStyle/>
          <a:p>
            <a:r>
              <a:rPr kumimoji="1" lang="ja-JP" altLang="en-US" sz="4400" dirty="0">
                <a:latin typeface="+mj-ea"/>
                <a:ea typeface="+mj-ea"/>
              </a:rPr>
              <a:t>現状分析①</a:t>
            </a:r>
            <a:endParaRPr kumimoji="1" lang="en-US" altLang="ja-JP" sz="4400" dirty="0">
              <a:latin typeface="+mj-ea"/>
              <a:ea typeface="+mj-ea"/>
            </a:endParaRPr>
          </a:p>
          <a:p>
            <a:r>
              <a:rPr kumimoji="1" lang="en-US" altLang="ja-JP" sz="2800" dirty="0">
                <a:latin typeface="+mj-lt"/>
              </a:rPr>
              <a:t>SNS</a:t>
            </a:r>
            <a:r>
              <a:rPr kumimoji="1" lang="ja-JP" altLang="en-US" sz="2800" dirty="0">
                <a:latin typeface="+mj-lt"/>
              </a:rPr>
              <a:t>メイン機能の特徴まとめ</a:t>
            </a:r>
          </a:p>
        </p:txBody>
      </p:sp>
      <p:sp>
        <p:nvSpPr>
          <p:cNvPr id="2" name="日付プレースホルダー 1">
            <a:extLst>
              <a:ext uri="{FF2B5EF4-FFF2-40B4-BE49-F238E27FC236}">
                <a16:creationId xmlns:a16="http://schemas.microsoft.com/office/drawing/2014/main" xmlns="" id="{400964C3-6D23-4A7C-99EB-0926C38620AE}"/>
              </a:ext>
            </a:extLst>
          </p:cNvPr>
          <p:cNvSpPr>
            <a:spLocks noGrp="1"/>
          </p:cNvSpPr>
          <p:nvPr>
            <p:ph type="dt" sz="half" idx="10"/>
          </p:nvPr>
        </p:nvSpPr>
        <p:spPr/>
        <p:txBody>
          <a:bodyPr/>
          <a:lstStyle/>
          <a:p>
            <a:r>
              <a:rPr kumimoji="1" lang="en-US" altLang="ja-JP"/>
              <a:t>2017/9/17</a:t>
            </a:r>
            <a:endParaRPr kumimoji="1" lang="ja-JP" altLang="en-US"/>
          </a:p>
        </p:txBody>
      </p:sp>
      <p:sp>
        <p:nvSpPr>
          <p:cNvPr id="3" name="スライド番号プレースホルダー 2">
            <a:extLst>
              <a:ext uri="{FF2B5EF4-FFF2-40B4-BE49-F238E27FC236}">
                <a16:creationId xmlns:a16="http://schemas.microsoft.com/office/drawing/2014/main" xmlns="" id="{D78AFCBA-E72C-4E8E-B748-89DDF69A3991}"/>
              </a:ext>
            </a:extLst>
          </p:cNvPr>
          <p:cNvSpPr>
            <a:spLocks noGrp="1"/>
          </p:cNvSpPr>
          <p:nvPr>
            <p:ph type="sldNum" sz="quarter" idx="12"/>
          </p:nvPr>
        </p:nvSpPr>
        <p:spPr/>
        <p:txBody>
          <a:bodyPr/>
          <a:lstStyle/>
          <a:p>
            <a:fld id="{614497F5-5DE3-4238-892C-5C8A74B78644}" type="slidenum">
              <a:rPr kumimoji="1" lang="ja-JP" altLang="en-US" smtClean="0"/>
              <a:t>12</a:t>
            </a:fld>
            <a:endParaRPr kumimoji="1" lang="ja-JP" altLang="en-US"/>
          </a:p>
        </p:txBody>
      </p:sp>
    </p:spTree>
    <p:extLst>
      <p:ext uri="{BB962C8B-B14F-4D97-AF65-F5344CB8AC3E}">
        <p14:creationId xmlns:p14="http://schemas.microsoft.com/office/powerpoint/2010/main" val="4041561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a:extLst>
              <a:ext uri="{FF2B5EF4-FFF2-40B4-BE49-F238E27FC236}">
                <a16:creationId xmlns:a16="http://schemas.microsoft.com/office/drawing/2014/main" xmlns="" id="{A1F785A7-31C7-454B-A444-B34342148A36}"/>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GlowDiffused/>
                    </a14:imgEffect>
                    <a14:imgEffect>
                      <a14:saturation sat="33000"/>
                    </a14:imgEffect>
                  </a14:imgLayer>
                </a14:imgProps>
              </a:ext>
              <a:ext uri="{28A0092B-C50C-407E-A947-70E740481C1C}">
                <a14:useLocalDpi xmlns:a14="http://schemas.microsoft.com/office/drawing/2010/main" val="0"/>
              </a:ext>
            </a:extLst>
          </a:blip>
          <a:srcRect l="1" r="4033"/>
          <a:stretch/>
        </p:blipFill>
        <p:spPr>
          <a:xfrm>
            <a:off x="3686857" y="4229553"/>
            <a:ext cx="2896636" cy="2308053"/>
          </a:xfrm>
          <a:prstGeom prst="rect">
            <a:avLst/>
          </a:prstGeom>
        </p:spPr>
      </p:pic>
      <p:pic>
        <p:nvPicPr>
          <p:cNvPr id="26" name="図 25">
            <a:extLst>
              <a:ext uri="{FF2B5EF4-FFF2-40B4-BE49-F238E27FC236}">
                <a16:creationId xmlns:a16="http://schemas.microsoft.com/office/drawing/2014/main" xmlns="" id="{47EF8D2F-8042-4B26-ADF0-A7EE99AE82C0}"/>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GlowDiffused/>
                    </a14:imgEffect>
                    <a14:imgEffect>
                      <a14:saturation sat="33000"/>
                    </a14:imgEffect>
                  </a14:imgLayer>
                </a14:imgProps>
              </a:ext>
              <a:ext uri="{28A0092B-C50C-407E-A947-70E740481C1C}">
                <a14:useLocalDpi xmlns:a14="http://schemas.microsoft.com/office/drawing/2010/main" val="0"/>
              </a:ext>
            </a:extLst>
          </a:blip>
          <a:srcRect l="1" r="4033"/>
          <a:stretch/>
        </p:blipFill>
        <p:spPr>
          <a:xfrm>
            <a:off x="1087299" y="4223109"/>
            <a:ext cx="2704210" cy="2268982"/>
          </a:xfrm>
          <a:prstGeom prst="rect">
            <a:avLst/>
          </a:prstGeom>
        </p:spPr>
      </p:pic>
      <p:pic>
        <p:nvPicPr>
          <p:cNvPr id="15" name="図 14">
            <a:extLst>
              <a:ext uri="{FF2B5EF4-FFF2-40B4-BE49-F238E27FC236}">
                <a16:creationId xmlns:a16="http://schemas.microsoft.com/office/drawing/2014/main" xmlns="" id="{764F0D08-0CE3-4292-A63A-F55B3ACABAE6}"/>
              </a:ext>
            </a:extLst>
          </p:cNvPr>
          <p:cNvPicPr>
            <a:picLocks noChangeAspect="1"/>
          </p:cNvPicPr>
          <p:nvPr/>
        </p:nvPicPr>
        <p:blipFill>
          <a:blip r:embed="rId4">
            <a:duotone>
              <a:prstClr val="black"/>
              <a:schemeClr val="accent4">
                <a:tint val="45000"/>
                <a:satMod val="400000"/>
              </a:schemeClr>
            </a:duotone>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tretch>
            <a:fillRect/>
          </a:stretch>
        </p:blipFill>
        <p:spPr>
          <a:xfrm>
            <a:off x="2769440" y="4129914"/>
            <a:ext cx="2154739" cy="1928491"/>
          </a:xfrm>
          <a:prstGeom prst="rect">
            <a:avLst/>
          </a:prstGeom>
        </p:spPr>
      </p:pic>
      <p:pic>
        <p:nvPicPr>
          <p:cNvPr id="16" name="図 15">
            <a:extLst>
              <a:ext uri="{FF2B5EF4-FFF2-40B4-BE49-F238E27FC236}">
                <a16:creationId xmlns:a16="http://schemas.microsoft.com/office/drawing/2014/main" xmlns="" id="{26049317-8967-43AD-915A-4D0CD411159D}"/>
              </a:ext>
            </a:extLst>
          </p:cNvPr>
          <p:cNvPicPr>
            <a:picLocks noChangeAspect="1"/>
          </p:cNvPicPr>
          <p:nvPr/>
        </p:nvPicPr>
        <p:blipFill>
          <a:blip r:embed="rId6">
            <a:duotone>
              <a:prstClr val="black"/>
              <a:schemeClr val="accent4">
                <a:tint val="45000"/>
                <a:satMod val="400000"/>
              </a:schemeClr>
            </a:duotone>
            <a:extLst>
              <a:ext uri="{BEBA8EAE-BF5A-486C-A8C5-ECC9F3942E4B}">
                <a14:imgProps xmlns:a14="http://schemas.microsoft.com/office/drawing/2010/main">
                  <a14:imgLayer r:embed="rId5">
                    <a14:imgEffect>
                      <a14:artisticMarker/>
                    </a14:imgEffect>
                  </a14:imgLayer>
                </a14:imgProps>
              </a:ext>
              <a:ext uri="{28A0092B-C50C-407E-A947-70E740481C1C}">
                <a14:useLocalDpi xmlns:a14="http://schemas.microsoft.com/office/drawing/2010/main" val="0"/>
              </a:ext>
            </a:extLst>
          </a:blip>
          <a:stretch>
            <a:fillRect/>
          </a:stretch>
        </p:blipFill>
        <p:spPr>
          <a:xfrm>
            <a:off x="1147977" y="4327580"/>
            <a:ext cx="2895593" cy="2447671"/>
          </a:xfrm>
          <a:prstGeom prst="rect">
            <a:avLst/>
          </a:prstGeom>
        </p:spPr>
      </p:pic>
      <p:pic>
        <p:nvPicPr>
          <p:cNvPr id="14" name="図 13">
            <a:extLst>
              <a:ext uri="{FF2B5EF4-FFF2-40B4-BE49-F238E27FC236}">
                <a16:creationId xmlns:a16="http://schemas.microsoft.com/office/drawing/2014/main" xmlns="" id="{87E38491-3330-4580-AA3D-878694F6C5DD}"/>
              </a:ext>
            </a:extLst>
          </p:cNvPr>
          <p:cNvPicPr>
            <a:picLocks noChangeAspect="1"/>
          </p:cNvPicPr>
          <p:nvPr/>
        </p:nvPicPr>
        <p:blipFill>
          <a:blip r:embed="rId6">
            <a:duotone>
              <a:prstClr val="black"/>
              <a:schemeClr val="accent4">
                <a:tint val="45000"/>
                <a:satMod val="400000"/>
              </a:schemeClr>
            </a:duotone>
            <a:extLst>
              <a:ext uri="{BEBA8EAE-BF5A-486C-A8C5-ECC9F3942E4B}">
                <a14:imgProps xmlns:a14="http://schemas.microsoft.com/office/drawing/2010/main">
                  <a14:imgLayer r:embed="rId5">
                    <a14:imgEffect>
                      <a14:artisticMarker/>
                    </a14:imgEffect>
                  </a14:imgLayer>
                </a14:imgProps>
              </a:ext>
              <a:ext uri="{28A0092B-C50C-407E-A947-70E740481C1C}">
                <a14:useLocalDpi xmlns:a14="http://schemas.microsoft.com/office/drawing/2010/main" val="0"/>
              </a:ext>
            </a:extLst>
          </a:blip>
          <a:stretch>
            <a:fillRect/>
          </a:stretch>
        </p:blipFill>
        <p:spPr>
          <a:xfrm>
            <a:off x="4127909" y="4515631"/>
            <a:ext cx="2376698" cy="2127145"/>
          </a:xfrm>
          <a:prstGeom prst="rect">
            <a:avLst/>
          </a:prstGeom>
        </p:spPr>
      </p:pic>
      <p:pic>
        <p:nvPicPr>
          <p:cNvPr id="12" name="図 11">
            <a:extLst>
              <a:ext uri="{FF2B5EF4-FFF2-40B4-BE49-F238E27FC236}">
                <a16:creationId xmlns:a16="http://schemas.microsoft.com/office/drawing/2014/main" xmlns="" id="{70631DB5-73C0-4A9C-BCC5-AC1E76237A7C}"/>
              </a:ext>
            </a:extLst>
          </p:cNvPr>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tretch>
            <a:fillRect/>
          </a:stretch>
        </p:blipFill>
        <p:spPr>
          <a:xfrm flipH="1">
            <a:off x="1438709" y="5682206"/>
            <a:ext cx="1040001" cy="855401"/>
          </a:xfrm>
          <a:prstGeom prst="rect">
            <a:avLst/>
          </a:prstGeom>
        </p:spPr>
      </p:pic>
      <p:pic>
        <p:nvPicPr>
          <p:cNvPr id="9" name="図 8">
            <a:extLst>
              <a:ext uri="{FF2B5EF4-FFF2-40B4-BE49-F238E27FC236}">
                <a16:creationId xmlns:a16="http://schemas.microsoft.com/office/drawing/2014/main" xmlns="" id="{FFDB29A4-A1AB-4F4E-B8EB-A4917260FCE7}"/>
              </a:ext>
            </a:extLst>
          </p:cNvPr>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tretch>
            <a:fillRect/>
          </a:stretch>
        </p:blipFill>
        <p:spPr>
          <a:xfrm rot="21361612">
            <a:off x="4424351" y="5389703"/>
            <a:ext cx="1626022" cy="1337403"/>
          </a:xfrm>
          <a:prstGeom prst="rect">
            <a:avLst/>
          </a:prstGeom>
        </p:spPr>
      </p:pic>
      <p:pic>
        <p:nvPicPr>
          <p:cNvPr id="8" name="図 7">
            <a:extLst>
              <a:ext uri="{FF2B5EF4-FFF2-40B4-BE49-F238E27FC236}">
                <a16:creationId xmlns:a16="http://schemas.microsoft.com/office/drawing/2014/main" xmlns="" id="{F27038B4-94B8-46BC-9012-5040FF71EDE6}"/>
              </a:ext>
            </a:extLst>
          </p:cNvPr>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tretch>
            <a:fillRect/>
          </a:stretch>
        </p:blipFill>
        <p:spPr>
          <a:xfrm>
            <a:off x="1871578" y="5535874"/>
            <a:ext cx="1626022" cy="1337403"/>
          </a:xfrm>
          <a:prstGeom prst="rect">
            <a:avLst/>
          </a:prstGeom>
        </p:spPr>
      </p:pic>
      <p:sp>
        <p:nvSpPr>
          <p:cNvPr id="5" name="角丸四角形 3">
            <a:extLst>
              <a:ext uri="{FF2B5EF4-FFF2-40B4-BE49-F238E27FC236}">
                <a16:creationId xmlns:a16="http://schemas.microsoft.com/office/drawing/2014/main" xmlns="" id="{FCB2F40A-B3D2-4AC2-9946-C9C107730456}"/>
              </a:ext>
            </a:extLst>
          </p:cNvPr>
          <p:cNvSpPr/>
          <p:nvPr/>
        </p:nvSpPr>
        <p:spPr>
          <a:xfrm>
            <a:off x="1305237" y="1702101"/>
            <a:ext cx="9972363" cy="2343583"/>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xmlns="" id="{5625D851-CE20-4B12-B57B-80712A3E7977}"/>
              </a:ext>
            </a:extLst>
          </p:cNvPr>
          <p:cNvSpPr>
            <a:spLocks noGrp="1"/>
          </p:cNvSpPr>
          <p:nvPr>
            <p:ph type="title"/>
          </p:nvPr>
        </p:nvSpPr>
        <p:spPr>
          <a:xfrm>
            <a:off x="637307" y="370094"/>
            <a:ext cx="10515600" cy="1325563"/>
          </a:xfrm>
        </p:spPr>
        <p:txBody>
          <a:bodyPr/>
          <a:lstStyle/>
          <a:p>
            <a:r>
              <a:rPr kumimoji="1" lang="ja-JP" altLang="en-US" dirty="0"/>
              <a:t>問題意識</a:t>
            </a:r>
          </a:p>
        </p:txBody>
      </p:sp>
      <p:sp>
        <p:nvSpPr>
          <p:cNvPr id="7" name="テキスト ボックス 6">
            <a:extLst>
              <a:ext uri="{FF2B5EF4-FFF2-40B4-BE49-F238E27FC236}">
                <a16:creationId xmlns:a16="http://schemas.microsoft.com/office/drawing/2014/main" xmlns="" id="{A5FF216A-4951-4F87-A407-7067326362DD}"/>
              </a:ext>
            </a:extLst>
          </p:cNvPr>
          <p:cNvSpPr txBox="1"/>
          <p:nvPr/>
        </p:nvSpPr>
        <p:spPr>
          <a:xfrm>
            <a:off x="1836722" y="1929553"/>
            <a:ext cx="8894619" cy="1938992"/>
          </a:xfrm>
          <a:prstGeom prst="rect">
            <a:avLst/>
          </a:prstGeom>
          <a:noFill/>
        </p:spPr>
        <p:txBody>
          <a:bodyPr wrap="square" rtlCol="0">
            <a:spAutoFit/>
          </a:bodyPr>
          <a:lstStyle/>
          <a:p>
            <a:r>
              <a:rPr lang="en-US" altLang="ja-JP" sz="2400" dirty="0"/>
              <a:t>LINE</a:t>
            </a:r>
            <a:r>
              <a:rPr lang="ja-JP" altLang="en-US" sz="2400" dirty="0"/>
              <a:t>自体の拡散力や顧客交流性を高めることは、機能的に限界があるので、</a:t>
            </a:r>
            <a:endParaRPr lang="en-US" altLang="ja-JP" sz="2400" dirty="0"/>
          </a:p>
          <a:p>
            <a:r>
              <a:rPr lang="en-US" altLang="ja-JP" sz="2400" dirty="0"/>
              <a:t>LINE</a:t>
            </a:r>
            <a:r>
              <a:rPr lang="ja-JP" altLang="en-US" sz="2400" dirty="0"/>
              <a:t>の長所をうまく組み合わせることで、公式アカウントが</a:t>
            </a:r>
            <a:endParaRPr lang="en-US" altLang="ja-JP" sz="2400" dirty="0"/>
          </a:p>
          <a:p>
            <a:r>
              <a:rPr lang="ja-JP" altLang="en-US" sz="2400" dirty="0"/>
              <a:t>顧客と長期的な関係を築くための効果的な運営方法が明らかになるのではないか</a:t>
            </a:r>
            <a:endParaRPr lang="en-US" altLang="ja-JP" sz="2400" dirty="0"/>
          </a:p>
        </p:txBody>
      </p:sp>
      <p:pic>
        <p:nvPicPr>
          <p:cNvPr id="4" name="図 3">
            <a:extLst>
              <a:ext uri="{FF2B5EF4-FFF2-40B4-BE49-F238E27FC236}">
                <a16:creationId xmlns:a16="http://schemas.microsoft.com/office/drawing/2014/main" xmlns="" id="{D738A5F7-A0D9-4294-9E68-5BD3CB1D0447}"/>
              </a:ext>
            </a:extLst>
          </p:cNvPr>
          <p:cNvPicPr>
            <a:picLocks noChangeAspect="1"/>
          </p:cNvPicPr>
          <p:nvPr/>
        </p:nvPicPr>
        <p:blipFill>
          <a:blip r:embed="rId9">
            <a:extLst>
              <a:ext uri="{BEBA8EAE-BF5A-486C-A8C5-ECC9F3942E4B}">
                <a14:imgProps xmlns:a14="http://schemas.microsoft.com/office/drawing/2010/main">
                  <a14:imgLayer r:embed="rId10">
                    <a14:imgEffect>
                      <a14:saturation sat="66000"/>
                    </a14:imgEffect>
                  </a14:imgLayer>
                </a14:imgProps>
              </a:ext>
              <a:ext uri="{28A0092B-C50C-407E-A947-70E740481C1C}">
                <a14:useLocalDpi xmlns:a14="http://schemas.microsoft.com/office/drawing/2010/main" val="0"/>
              </a:ext>
            </a:extLst>
          </a:blip>
          <a:stretch>
            <a:fillRect/>
          </a:stretch>
        </p:blipFill>
        <p:spPr>
          <a:xfrm>
            <a:off x="2774800" y="4909046"/>
            <a:ext cx="2122715" cy="1676945"/>
          </a:xfrm>
          <a:prstGeom prst="rect">
            <a:avLst/>
          </a:prstGeom>
        </p:spPr>
      </p:pic>
      <p:pic>
        <p:nvPicPr>
          <p:cNvPr id="10" name="図 9">
            <a:extLst>
              <a:ext uri="{FF2B5EF4-FFF2-40B4-BE49-F238E27FC236}">
                <a16:creationId xmlns:a16="http://schemas.microsoft.com/office/drawing/2014/main" xmlns="" id="{DF27B4CC-8745-42B6-89C6-F84C1470772E}"/>
              </a:ext>
            </a:extLst>
          </p:cNvPr>
          <p:cNvPicPr>
            <a:picLocks noChangeAspect="1"/>
          </p:cNvPicPr>
          <p:nvPr/>
        </p:nvPicPr>
        <p:blipFill>
          <a:blip r:embed="rId7" cstate="print">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tretch>
            <a:fillRect/>
          </a:stretch>
        </p:blipFill>
        <p:spPr>
          <a:xfrm flipH="1">
            <a:off x="4515054" y="5881896"/>
            <a:ext cx="1040001" cy="855401"/>
          </a:xfrm>
          <a:prstGeom prst="rect">
            <a:avLst/>
          </a:prstGeom>
        </p:spPr>
      </p:pic>
      <p:pic>
        <p:nvPicPr>
          <p:cNvPr id="23" name="図 22">
            <a:extLst>
              <a:ext uri="{FF2B5EF4-FFF2-40B4-BE49-F238E27FC236}">
                <a16:creationId xmlns:a16="http://schemas.microsoft.com/office/drawing/2014/main" xmlns="" id="{00AE1F31-8DC7-4942-BC64-8504843C603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2416"/>
          <a:stretch/>
        </p:blipFill>
        <p:spPr>
          <a:xfrm>
            <a:off x="9603084" y="5535874"/>
            <a:ext cx="1051897" cy="883867"/>
          </a:xfrm>
          <a:prstGeom prst="rect">
            <a:avLst/>
          </a:prstGeom>
        </p:spPr>
      </p:pic>
      <p:pic>
        <p:nvPicPr>
          <p:cNvPr id="24" name="図 23">
            <a:extLst>
              <a:ext uri="{FF2B5EF4-FFF2-40B4-BE49-F238E27FC236}">
                <a16:creationId xmlns:a16="http://schemas.microsoft.com/office/drawing/2014/main" xmlns="" id="{9BDB1201-A56E-44F3-AD83-7AC1550215E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7409517" y="5541402"/>
            <a:ext cx="760125" cy="883867"/>
          </a:xfrm>
          <a:prstGeom prst="rect">
            <a:avLst/>
          </a:prstGeom>
        </p:spPr>
      </p:pic>
      <p:pic>
        <p:nvPicPr>
          <p:cNvPr id="25" name="図 24">
            <a:extLst>
              <a:ext uri="{FF2B5EF4-FFF2-40B4-BE49-F238E27FC236}">
                <a16:creationId xmlns:a16="http://schemas.microsoft.com/office/drawing/2014/main" xmlns="" id="{A6EE5077-5C69-4393-952B-7E0BFDAB72A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8506042" y="5451436"/>
            <a:ext cx="907786" cy="968305"/>
          </a:xfrm>
          <a:prstGeom prst="rect">
            <a:avLst/>
          </a:prstGeom>
        </p:spPr>
      </p:pic>
      <p:sp>
        <p:nvSpPr>
          <p:cNvPr id="3" name="日付プレースホルダー 2">
            <a:extLst>
              <a:ext uri="{FF2B5EF4-FFF2-40B4-BE49-F238E27FC236}">
                <a16:creationId xmlns:a16="http://schemas.microsoft.com/office/drawing/2014/main" xmlns="" id="{2292A179-3C20-43DF-9691-A4DD89EF203E}"/>
              </a:ext>
            </a:extLst>
          </p:cNvPr>
          <p:cNvSpPr>
            <a:spLocks noGrp="1"/>
          </p:cNvSpPr>
          <p:nvPr>
            <p:ph type="dt" sz="half" idx="10"/>
          </p:nvPr>
        </p:nvSpPr>
        <p:spPr/>
        <p:txBody>
          <a:bodyPr/>
          <a:lstStyle/>
          <a:p>
            <a:r>
              <a:rPr kumimoji="1" lang="en-US" altLang="ja-JP"/>
              <a:t>2017/9/17</a:t>
            </a:r>
            <a:endParaRPr kumimoji="1" lang="ja-JP" altLang="en-US"/>
          </a:p>
        </p:txBody>
      </p:sp>
      <p:sp>
        <p:nvSpPr>
          <p:cNvPr id="6" name="スライド番号プレースホルダー 5">
            <a:extLst>
              <a:ext uri="{FF2B5EF4-FFF2-40B4-BE49-F238E27FC236}">
                <a16:creationId xmlns:a16="http://schemas.microsoft.com/office/drawing/2014/main" xmlns="" id="{D5DE28FA-870A-4D61-8524-BF275E32C121}"/>
              </a:ext>
            </a:extLst>
          </p:cNvPr>
          <p:cNvSpPr>
            <a:spLocks noGrp="1"/>
          </p:cNvSpPr>
          <p:nvPr>
            <p:ph type="sldNum" sz="quarter" idx="12"/>
          </p:nvPr>
        </p:nvSpPr>
        <p:spPr/>
        <p:txBody>
          <a:bodyPr/>
          <a:lstStyle/>
          <a:p>
            <a:fld id="{614497F5-5DE3-4238-892C-5C8A74B78644}" type="slidenum">
              <a:rPr kumimoji="1" lang="ja-JP" altLang="en-US" smtClean="0"/>
              <a:t>13</a:t>
            </a:fld>
            <a:endParaRPr kumimoji="1" lang="ja-JP" altLang="en-US"/>
          </a:p>
        </p:txBody>
      </p:sp>
    </p:spTree>
    <p:extLst>
      <p:ext uri="{BB962C8B-B14F-4D97-AF65-F5344CB8AC3E}">
        <p14:creationId xmlns:p14="http://schemas.microsoft.com/office/powerpoint/2010/main" val="2024693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矢印: 右カーブ 6">
            <a:extLst>
              <a:ext uri="{FF2B5EF4-FFF2-40B4-BE49-F238E27FC236}">
                <a16:creationId xmlns:a16="http://schemas.microsoft.com/office/drawing/2014/main" xmlns="" id="{AA6B8BA3-7F6F-4CB3-9369-389C8E123A65}"/>
              </a:ext>
            </a:extLst>
          </p:cNvPr>
          <p:cNvSpPr/>
          <p:nvPr/>
        </p:nvSpPr>
        <p:spPr>
          <a:xfrm>
            <a:off x="417839" y="4371720"/>
            <a:ext cx="1156174" cy="1923282"/>
          </a:xfrm>
          <a:prstGeom prst="curvedRightArrow">
            <a:avLst>
              <a:gd name="adj1" fmla="val 26104"/>
              <a:gd name="adj2" fmla="val 57074"/>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 name="正方形/長方形 3">
            <a:extLst>
              <a:ext uri="{FF2B5EF4-FFF2-40B4-BE49-F238E27FC236}">
                <a16:creationId xmlns:a16="http://schemas.microsoft.com/office/drawing/2014/main" xmlns="" id="{7AB6AAD8-DE50-4E40-8110-B9593FA3296D}"/>
              </a:ext>
            </a:extLst>
          </p:cNvPr>
          <p:cNvSpPr/>
          <p:nvPr/>
        </p:nvSpPr>
        <p:spPr>
          <a:xfrm>
            <a:off x="929455" y="3588119"/>
            <a:ext cx="10640969" cy="1356953"/>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
          <p:cNvSpPr>
            <a:spLocks noGrp="1"/>
          </p:cNvSpPr>
          <p:nvPr>
            <p:ph idx="1"/>
          </p:nvPr>
        </p:nvSpPr>
        <p:spPr>
          <a:xfrm>
            <a:off x="1226126" y="1206398"/>
            <a:ext cx="10253043" cy="1573578"/>
          </a:xfrm>
        </p:spPr>
        <p:txBody>
          <a:bodyPr>
            <a:normAutofit fontScale="85000" lnSpcReduction="20000"/>
          </a:bodyPr>
          <a:lstStyle/>
          <a:p>
            <a:pPr marL="0" indent="0">
              <a:buNone/>
            </a:pPr>
            <a:r>
              <a:rPr kumimoji="1" lang="ja-JP" altLang="en-US" dirty="0"/>
              <a:t>　</a:t>
            </a:r>
            <a:r>
              <a:rPr kumimoji="1" lang="ja-JP" altLang="en-US" sz="1600" dirty="0"/>
              <a:t>目的　</a:t>
            </a:r>
            <a:r>
              <a:rPr lang="ja-JP" altLang="en-US" sz="1600" dirty="0"/>
              <a:t>：</a:t>
            </a:r>
            <a:r>
              <a:rPr lang="en-US" altLang="ja-JP" sz="1600" dirty="0"/>
              <a:t>LINE</a:t>
            </a:r>
            <a:r>
              <a:rPr lang="ja-JP" altLang="en-US" sz="1600" dirty="0"/>
              <a:t>公式アカウントの強みについて論文や雑誌記事では</a:t>
            </a:r>
            <a:endParaRPr lang="en-US" altLang="ja-JP" sz="1600" dirty="0"/>
          </a:p>
          <a:p>
            <a:pPr marL="0" indent="0">
              <a:buNone/>
            </a:pPr>
            <a:r>
              <a:rPr lang="ja-JP" altLang="en-US" sz="1600" dirty="0"/>
              <a:t>　　　　　　載っていない部分を調査するため</a:t>
            </a:r>
            <a:endParaRPr lang="en-US" altLang="ja-JP" sz="1600" dirty="0"/>
          </a:p>
          <a:p>
            <a:pPr marL="0" indent="0">
              <a:buNone/>
            </a:pPr>
            <a:r>
              <a:rPr kumimoji="1" lang="ja-JP" altLang="en-US" sz="1600" dirty="0"/>
              <a:t>調査期間：</a:t>
            </a:r>
            <a:r>
              <a:rPr kumimoji="1" lang="en-US" altLang="ja-JP" sz="1600" dirty="0"/>
              <a:t>2017</a:t>
            </a:r>
            <a:r>
              <a:rPr kumimoji="1" lang="ja-JP" altLang="en-US" sz="1600" dirty="0"/>
              <a:t>年</a:t>
            </a:r>
            <a:r>
              <a:rPr kumimoji="1" lang="en-US" altLang="ja-JP" sz="1600" dirty="0"/>
              <a:t>7</a:t>
            </a:r>
            <a:r>
              <a:rPr kumimoji="1" lang="ja-JP" altLang="en-US" sz="1600" dirty="0"/>
              <a:t>月</a:t>
            </a:r>
            <a:r>
              <a:rPr kumimoji="1" lang="en-US" altLang="ja-JP" sz="1600" dirty="0"/>
              <a:t>10</a:t>
            </a:r>
            <a:r>
              <a:rPr kumimoji="1" lang="ja-JP" altLang="en-US" sz="1600" dirty="0"/>
              <a:t>日～</a:t>
            </a:r>
            <a:r>
              <a:rPr kumimoji="1" lang="en-US" altLang="ja-JP" sz="1600" dirty="0"/>
              <a:t>7</a:t>
            </a:r>
            <a:r>
              <a:rPr kumimoji="1" lang="ja-JP" altLang="en-US" sz="1600" dirty="0"/>
              <a:t>月</a:t>
            </a:r>
            <a:r>
              <a:rPr kumimoji="1" lang="en-US" altLang="ja-JP" sz="1600" dirty="0"/>
              <a:t>17</a:t>
            </a:r>
            <a:r>
              <a:rPr kumimoji="1" lang="ja-JP" altLang="en-US" sz="1600" dirty="0"/>
              <a:t>日</a:t>
            </a:r>
            <a:endParaRPr kumimoji="1" lang="en-US" altLang="ja-JP" sz="1600" dirty="0"/>
          </a:p>
          <a:p>
            <a:pPr marL="0" indent="0">
              <a:buNone/>
            </a:pPr>
            <a:r>
              <a:rPr lang="ja-JP" altLang="en-US" sz="1600" dirty="0"/>
              <a:t>調査対象：</a:t>
            </a:r>
            <a:r>
              <a:rPr lang="en-US" altLang="ja-JP" sz="1600" dirty="0"/>
              <a:t>10</a:t>
            </a:r>
            <a:r>
              <a:rPr lang="ja-JP" altLang="en-US" sz="1600" dirty="0"/>
              <a:t>代～</a:t>
            </a:r>
            <a:r>
              <a:rPr lang="en-US" altLang="ja-JP" sz="1600" dirty="0"/>
              <a:t>50</a:t>
            </a:r>
            <a:r>
              <a:rPr lang="ja-JP" altLang="en-US" sz="1600" dirty="0"/>
              <a:t>代、男女　</a:t>
            </a:r>
            <a:r>
              <a:rPr lang="en-US" altLang="ja-JP" sz="1600" dirty="0"/>
              <a:t>35</a:t>
            </a:r>
            <a:r>
              <a:rPr lang="ja-JP" altLang="en-US" sz="1600" dirty="0"/>
              <a:t>名</a:t>
            </a:r>
            <a:endParaRPr lang="en-US" altLang="ja-JP" sz="1600" dirty="0"/>
          </a:p>
          <a:p>
            <a:pPr marL="0" indent="0">
              <a:buNone/>
            </a:pPr>
            <a:r>
              <a:rPr kumimoji="1" lang="ja-JP" altLang="en-US" sz="1600" dirty="0"/>
              <a:t>調査方法：聞き取り調査</a:t>
            </a:r>
            <a:endParaRPr kumimoji="1" lang="en-US" altLang="ja-JP" sz="1600" dirty="0"/>
          </a:p>
          <a:p>
            <a:pPr marL="0" indent="0">
              <a:buNone/>
            </a:pPr>
            <a:endParaRPr kumimoji="1" lang="en-US" altLang="ja-JP" sz="2000" dirty="0"/>
          </a:p>
          <a:p>
            <a:pPr marL="0" indent="0">
              <a:buNone/>
            </a:pPr>
            <a:endParaRPr kumimoji="1" lang="en-US" altLang="ja-JP" dirty="0"/>
          </a:p>
        </p:txBody>
      </p:sp>
      <p:pic>
        <p:nvPicPr>
          <p:cNvPr id="10" name="図 9">
            <a:extLst>
              <a:ext uri="{FF2B5EF4-FFF2-40B4-BE49-F238E27FC236}">
                <a16:creationId xmlns:a16="http://schemas.microsoft.com/office/drawing/2014/main" xmlns="" id="{31E8E369-582A-411D-B2CD-9CD4B94DDEE1}"/>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8725345" y="647259"/>
            <a:ext cx="1921873" cy="1936396"/>
          </a:xfrm>
          <a:prstGeom prst="rect">
            <a:avLst/>
          </a:prstGeom>
        </p:spPr>
      </p:pic>
      <p:sp>
        <p:nvSpPr>
          <p:cNvPr id="2" name="タイトル 1"/>
          <p:cNvSpPr>
            <a:spLocks noGrp="1"/>
          </p:cNvSpPr>
          <p:nvPr>
            <p:ph type="title"/>
          </p:nvPr>
        </p:nvSpPr>
        <p:spPr>
          <a:xfrm>
            <a:off x="408709" y="462694"/>
            <a:ext cx="9387241" cy="717040"/>
          </a:xfrm>
        </p:spPr>
        <p:txBody>
          <a:bodyPr>
            <a:normAutofit fontScale="90000"/>
          </a:bodyPr>
          <a:lstStyle/>
          <a:p>
            <a:r>
              <a:rPr kumimoji="1" lang="en-US" altLang="ja-JP" sz="2800" dirty="0"/>
              <a:t>LINE</a:t>
            </a:r>
            <a:r>
              <a:rPr kumimoji="1" lang="ja-JP" altLang="en-US" sz="2800" dirty="0"/>
              <a:t>公式アカウントに関する</a:t>
            </a:r>
            <a:r>
              <a:rPr kumimoji="1" lang="en-US" altLang="ja-JP" sz="2800" dirty="0"/>
              <a:t/>
            </a:r>
            <a:br>
              <a:rPr kumimoji="1" lang="en-US" altLang="ja-JP" sz="2800" dirty="0"/>
            </a:br>
            <a:r>
              <a:rPr kumimoji="1" lang="ja-JP" altLang="en-US" sz="2800" dirty="0"/>
              <a:t>事前聞き取り調査</a:t>
            </a:r>
          </a:p>
        </p:txBody>
      </p:sp>
      <p:pic>
        <p:nvPicPr>
          <p:cNvPr id="5" name="図 4">
            <a:extLst>
              <a:ext uri="{FF2B5EF4-FFF2-40B4-BE49-F238E27FC236}">
                <a16:creationId xmlns:a16="http://schemas.microsoft.com/office/drawing/2014/main" xmlns="" id="{62D7A34A-143A-4F28-B5A5-DF66F4BEB0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2335" y="1582131"/>
            <a:ext cx="1310321" cy="1139979"/>
          </a:xfrm>
          <a:prstGeom prst="rect">
            <a:avLst/>
          </a:prstGeom>
        </p:spPr>
      </p:pic>
      <p:sp>
        <p:nvSpPr>
          <p:cNvPr id="15" name="タイトル 1">
            <a:extLst>
              <a:ext uri="{FF2B5EF4-FFF2-40B4-BE49-F238E27FC236}">
                <a16:creationId xmlns:a16="http://schemas.microsoft.com/office/drawing/2014/main" xmlns="" id="{FE31097F-BCD2-489D-8654-E4467B4844CA}"/>
              </a:ext>
            </a:extLst>
          </p:cNvPr>
          <p:cNvSpPr txBox="1">
            <a:spLocks/>
          </p:cNvSpPr>
          <p:nvPr/>
        </p:nvSpPr>
        <p:spPr>
          <a:xfrm>
            <a:off x="318653" y="2895387"/>
            <a:ext cx="6151418" cy="8686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800" dirty="0"/>
              <a:t>新たに分かったこと</a:t>
            </a:r>
          </a:p>
        </p:txBody>
      </p:sp>
      <p:cxnSp>
        <p:nvCxnSpPr>
          <p:cNvPr id="19" name="直線コネクタ 18">
            <a:extLst>
              <a:ext uri="{FF2B5EF4-FFF2-40B4-BE49-F238E27FC236}">
                <a16:creationId xmlns:a16="http://schemas.microsoft.com/office/drawing/2014/main" xmlns="" id="{037D4058-C684-4FD1-8A65-FAFD37CB31FE}"/>
              </a:ext>
            </a:extLst>
          </p:cNvPr>
          <p:cNvCxnSpPr>
            <a:cxnSpLocks/>
          </p:cNvCxnSpPr>
          <p:nvPr/>
        </p:nvCxnSpPr>
        <p:spPr>
          <a:xfrm>
            <a:off x="229279" y="2903440"/>
            <a:ext cx="11505522"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7" name="テキスト ボックス 16">
            <a:extLst>
              <a:ext uri="{FF2B5EF4-FFF2-40B4-BE49-F238E27FC236}">
                <a16:creationId xmlns:a16="http://schemas.microsoft.com/office/drawing/2014/main" xmlns="" id="{20FFB4B9-01B8-4632-9192-88414350A08E}"/>
              </a:ext>
            </a:extLst>
          </p:cNvPr>
          <p:cNvSpPr txBox="1"/>
          <p:nvPr/>
        </p:nvSpPr>
        <p:spPr>
          <a:xfrm>
            <a:off x="1469531" y="5295279"/>
            <a:ext cx="4268974" cy="1384995"/>
          </a:xfrm>
          <a:prstGeom prst="rect">
            <a:avLst/>
          </a:prstGeom>
          <a:noFill/>
        </p:spPr>
        <p:txBody>
          <a:bodyPr wrap="square" rtlCol="0">
            <a:spAutoFit/>
          </a:bodyPr>
          <a:lstStyle/>
          <a:p>
            <a:pPr algn="ctr"/>
            <a:r>
              <a:rPr kumimoji="1" lang="ja-JP" altLang="en-US" sz="1600" dirty="0"/>
              <a:t>クーポンを配信することで</a:t>
            </a:r>
            <a:r>
              <a:rPr lang="ja-JP" altLang="en-US" sz="1600" dirty="0"/>
              <a:t>企業に対する</a:t>
            </a:r>
            <a:endParaRPr lang="en-US" altLang="ja-JP" sz="1600" dirty="0"/>
          </a:p>
          <a:p>
            <a:pPr algn="ctr"/>
            <a:r>
              <a:rPr lang="ja-JP" altLang="en-US" sz="1600" dirty="0"/>
              <a:t>関心が少ない</a:t>
            </a:r>
            <a:r>
              <a:rPr kumimoji="1" lang="ja-JP" altLang="en-US" sz="1600" dirty="0"/>
              <a:t>アカウントでも</a:t>
            </a:r>
            <a:r>
              <a:rPr lang="ja-JP" altLang="en-US" sz="1600" dirty="0"/>
              <a:t>ブロック</a:t>
            </a:r>
            <a:endParaRPr lang="en-US" altLang="ja-JP" sz="1600" dirty="0"/>
          </a:p>
          <a:p>
            <a:pPr algn="ctr"/>
            <a:r>
              <a:rPr lang="ja-JP" altLang="en-US" sz="1600" dirty="0"/>
              <a:t>されず、長期的な関係が築くことが</a:t>
            </a:r>
            <a:endParaRPr lang="en-US" altLang="ja-JP" sz="1600" dirty="0"/>
          </a:p>
          <a:p>
            <a:pPr algn="ctr"/>
            <a:r>
              <a:rPr lang="ja-JP" altLang="en-US" sz="1600" dirty="0"/>
              <a:t>出来るのではないか</a:t>
            </a:r>
          </a:p>
          <a:p>
            <a:pPr algn="ctr"/>
            <a:endParaRPr kumimoji="1" lang="ja-JP" altLang="en-US" sz="2000" dirty="0"/>
          </a:p>
        </p:txBody>
      </p:sp>
      <p:sp>
        <p:nvSpPr>
          <p:cNvPr id="20" name="テキスト ボックス 19">
            <a:extLst>
              <a:ext uri="{FF2B5EF4-FFF2-40B4-BE49-F238E27FC236}">
                <a16:creationId xmlns:a16="http://schemas.microsoft.com/office/drawing/2014/main" xmlns="" id="{7A714BF8-1DF8-48F3-94B9-E64AC6E06DC9}"/>
              </a:ext>
            </a:extLst>
          </p:cNvPr>
          <p:cNvSpPr txBox="1"/>
          <p:nvPr/>
        </p:nvSpPr>
        <p:spPr>
          <a:xfrm>
            <a:off x="6520573" y="5311826"/>
            <a:ext cx="4576723" cy="1107996"/>
          </a:xfrm>
          <a:prstGeom prst="rect">
            <a:avLst/>
          </a:prstGeom>
          <a:noFill/>
        </p:spPr>
        <p:txBody>
          <a:bodyPr wrap="square" rtlCol="0">
            <a:spAutoFit/>
          </a:bodyPr>
          <a:lstStyle/>
          <a:p>
            <a:pPr algn="ctr"/>
            <a:r>
              <a:rPr kumimoji="1" lang="ja-JP" altLang="en-US" sz="1600" dirty="0"/>
              <a:t>興味を持って追加したアカウントは</a:t>
            </a:r>
            <a:endParaRPr kumimoji="1" lang="en-US" altLang="ja-JP" sz="1600" dirty="0"/>
          </a:p>
          <a:p>
            <a:pPr algn="ctr"/>
            <a:r>
              <a:rPr kumimoji="1" lang="ja-JP" altLang="en-US" sz="1600" dirty="0"/>
              <a:t>配信内容が価格を訴求する</a:t>
            </a:r>
            <a:r>
              <a:rPr lang="ja-JP" altLang="en-US" sz="1600" dirty="0"/>
              <a:t>ものでなくても</a:t>
            </a:r>
            <a:endParaRPr lang="en-US" altLang="ja-JP" sz="1600" dirty="0"/>
          </a:p>
          <a:p>
            <a:pPr algn="ctr"/>
            <a:r>
              <a:rPr lang="ja-JP" altLang="en-US" sz="1600" dirty="0"/>
              <a:t>ブロックされず、長期的な関係が</a:t>
            </a:r>
            <a:endParaRPr lang="en-US" altLang="ja-JP" sz="1600" dirty="0"/>
          </a:p>
          <a:p>
            <a:pPr algn="ctr"/>
            <a:r>
              <a:rPr lang="ja-JP" altLang="en-US" sz="1600" dirty="0"/>
              <a:t>築くことが出来るのではないか</a:t>
            </a:r>
            <a:endParaRPr kumimoji="1" lang="ja-JP" altLang="en-US" sz="1400" dirty="0"/>
          </a:p>
        </p:txBody>
      </p:sp>
      <p:sp>
        <p:nvSpPr>
          <p:cNvPr id="21" name="四角形: 角を丸くする 20">
            <a:extLst>
              <a:ext uri="{FF2B5EF4-FFF2-40B4-BE49-F238E27FC236}">
                <a16:creationId xmlns:a16="http://schemas.microsoft.com/office/drawing/2014/main" xmlns="" id="{872122CD-ABB3-4BD2-A2EF-1EF4F933C6CD}"/>
              </a:ext>
            </a:extLst>
          </p:cNvPr>
          <p:cNvSpPr/>
          <p:nvPr/>
        </p:nvSpPr>
        <p:spPr>
          <a:xfrm>
            <a:off x="1617262" y="5184382"/>
            <a:ext cx="3962401" cy="1297783"/>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四角形: 角を丸くする 22">
            <a:extLst>
              <a:ext uri="{FF2B5EF4-FFF2-40B4-BE49-F238E27FC236}">
                <a16:creationId xmlns:a16="http://schemas.microsoft.com/office/drawing/2014/main" xmlns="" id="{454A56C8-A414-4E8A-AB29-080AA804AADA}"/>
              </a:ext>
            </a:extLst>
          </p:cNvPr>
          <p:cNvSpPr/>
          <p:nvPr/>
        </p:nvSpPr>
        <p:spPr>
          <a:xfrm>
            <a:off x="6790197" y="5184382"/>
            <a:ext cx="4065632" cy="1297783"/>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xmlns="" id="{62F4A6F6-19E5-440D-B6E8-23175D5C5106}"/>
              </a:ext>
            </a:extLst>
          </p:cNvPr>
          <p:cNvSpPr txBox="1"/>
          <p:nvPr/>
        </p:nvSpPr>
        <p:spPr>
          <a:xfrm>
            <a:off x="1042300" y="3655795"/>
            <a:ext cx="10507996" cy="1200329"/>
          </a:xfrm>
          <a:prstGeom prst="rect">
            <a:avLst/>
          </a:prstGeom>
          <a:noFill/>
        </p:spPr>
        <p:txBody>
          <a:bodyPr wrap="square" rtlCol="0">
            <a:spAutoFit/>
          </a:bodyPr>
          <a:lstStyle/>
          <a:p>
            <a:r>
              <a:rPr kumimoji="1" lang="ja-JP" altLang="en-US" dirty="0"/>
              <a:t>・配信内容がクーポンやセール情報などの価格訴求型であるアカウントのほうが多くの人に友達追加</a:t>
            </a:r>
            <a:endParaRPr kumimoji="1" lang="en-US" altLang="ja-JP" dirty="0"/>
          </a:p>
          <a:p>
            <a:r>
              <a:rPr lang="ja-JP" altLang="en-US" dirty="0"/>
              <a:t>　</a:t>
            </a:r>
            <a:r>
              <a:rPr kumimoji="1" lang="ja-JP" altLang="en-US" dirty="0"/>
              <a:t>されていた</a:t>
            </a:r>
            <a:endParaRPr kumimoji="1" lang="en-US" altLang="ja-JP" dirty="0"/>
          </a:p>
          <a:p>
            <a:r>
              <a:rPr lang="ja-JP" altLang="en-US" dirty="0"/>
              <a:t>・自分の興味で追加したアカウントはクーポンやセール情報がなくてもブロックされていなかった</a:t>
            </a:r>
            <a:endParaRPr lang="en-US" altLang="ja-JP" dirty="0"/>
          </a:p>
          <a:p>
            <a:r>
              <a:rPr kumimoji="1" lang="ja-JP" altLang="en-US" dirty="0"/>
              <a:t>・日常的に関わりが深く、製品が日用品であるほどクーポンは利用されることが多い</a:t>
            </a:r>
          </a:p>
        </p:txBody>
      </p:sp>
      <p:sp>
        <p:nvSpPr>
          <p:cNvPr id="6" name="日付プレースホルダー 5">
            <a:extLst>
              <a:ext uri="{FF2B5EF4-FFF2-40B4-BE49-F238E27FC236}">
                <a16:creationId xmlns:a16="http://schemas.microsoft.com/office/drawing/2014/main" xmlns="" id="{E3486EC7-4468-4F69-A021-526638B7349D}"/>
              </a:ext>
            </a:extLst>
          </p:cNvPr>
          <p:cNvSpPr>
            <a:spLocks noGrp="1"/>
          </p:cNvSpPr>
          <p:nvPr>
            <p:ph type="dt" sz="half" idx="10"/>
          </p:nvPr>
        </p:nvSpPr>
        <p:spPr/>
        <p:txBody>
          <a:bodyPr/>
          <a:lstStyle/>
          <a:p>
            <a:r>
              <a:rPr kumimoji="1" lang="en-US" altLang="ja-JP"/>
              <a:t>2017/9/17</a:t>
            </a:r>
            <a:endParaRPr kumimoji="1" lang="ja-JP" altLang="en-US"/>
          </a:p>
        </p:txBody>
      </p:sp>
      <p:sp>
        <p:nvSpPr>
          <p:cNvPr id="11" name="スライド番号プレースホルダー 10">
            <a:extLst>
              <a:ext uri="{FF2B5EF4-FFF2-40B4-BE49-F238E27FC236}">
                <a16:creationId xmlns:a16="http://schemas.microsoft.com/office/drawing/2014/main" xmlns="" id="{89824C59-8026-4159-985D-77E952EFB181}"/>
              </a:ext>
            </a:extLst>
          </p:cNvPr>
          <p:cNvSpPr>
            <a:spLocks noGrp="1"/>
          </p:cNvSpPr>
          <p:nvPr>
            <p:ph type="sldNum" sz="quarter" idx="12"/>
          </p:nvPr>
        </p:nvSpPr>
        <p:spPr/>
        <p:txBody>
          <a:bodyPr/>
          <a:lstStyle/>
          <a:p>
            <a:fld id="{614497F5-5DE3-4238-892C-5C8A74B78644}" type="slidenum">
              <a:rPr kumimoji="1" lang="ja-JP" altLang="en-US" smtClean="0"/>
              <a:t>14</a:t>
            </a:fld>
            <a:endParaRPr kumimoji="1" lang="ja-JP" altLang="en-US"/>
          </a:p>
        </p:txBody>
      </p:sp>
    </p:spTree>
    <p:extLst>
      <p:ext uri="{BB962C8B-B14F-4D97-AF65-F5344CB8AC3E}">
        <p14:creationId xmlns:p14="http://schemas.microsoft.com/office/powerpoint/2010/main" val="1601191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xmlns="" id="{4B3B3F80-694A-4589-B224-C9945EDF4F0E}"/>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GlowDiffused/>
                    </a14:imgEffect>
                    <a14:imgEffect>
                      <a14:saturation sat="33000"/>
                    </a14:imgEffect>
                  </a14:imgLayer>
                </a14:imgProps>
              </a:ext>
              <a:ext uri="{28A0092B-C50C-407E-A947-70E740481C1C}">
                <a14:useLocalDpi xmlns:a14="http://schemas.microsoft.com/office/drawing/2010/main" val="0"/>
              </a:ext>
            </a:extLst>
          </a:blip>
          <a:srcRect l="1" r="4033"/>
          <a:stretch/>
        </p:blipFill>
        <p:spPr>
          <a:xfrm>
            <a:off x="8070870" y="2625300"/>
            <a:ext cx="3818965" cy="2311646"/>
          </a:xfrm>
          <a:prstGeom prst="rect">
            <a:avLst/>
          </a:prstGeom>
        </p:spPr>
      </p:pic>
      <p:pic>
        <p:nvPicPr>
          <p:cNvPr id="15" name="図 14">
            <a:extLst>
              <a:ext uri="{FF2B5EF4-FFF2-40B4-BE49-F238E27FC236}">
                <a16:creationId xmlns:a16="http://schemas.microsoft.com/office/drawing/2014/main" xmlns="" id="{654BD425-6035-47E8-ABB4-FFD04D1C40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15937" y="3469697"/>
            <a:ext cx="1408139" cy="1913459"/>
          </a:xfrm>
          <a:prstGeom prst="rect">
            <a:avLst/>
          </a:prstGeom>
          <a:effectLst>
            <a:outerShdw blurRad="254000" dist="50800" dir="5400000" sx="127000" sy="127000" algn="ctr" rotWithShape="0">
              <a:srgbClr val="000000">
                <a:alpha val="50000"/>
              </a:srgbClr>
            </a:outerShdw>
          </a:effectLst>
        </p:spPr>
      </p:pic>
      <p:pic>
        <p:nvPicPr>
          <p:cNvPr id="13" name="図 12">
            <a:extLst>
              <a:ext uri="{FF2B5EF4-FFF2-40B4-BE49-F238E27FC236}">
                <a16:creationId xmlns:a16="http://schemas.microsoft.com/office/drawing/2014/main" xmlns="" id="{F5296C33-99B0-46F4-813B-B400330EA9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7007" y="3530145"/>
            <a:ext cx="1536206" cy="1913459"/>
          </a:xfrm>
          <a:prstGeom prst="rect">
            <a:avLst/>
          </a:prstGeom>
          <a:effectLst>
            <a:outerShdw blurRad="254000" dist="50800" dir="5400000" sx="127000" sy="127000" algn="ctr" rotWithShape="0">
              <a:srgbClr val="000000">
                <a:alpha val="50000"/>
              </a:srgbClr>
            </a:outerShdw>
          </a:effectLst>
        </p:spPr>
      </p:pic>
      <p:sp>
        <p:nvSpPr>
          <p:cNvPr id="7" name="四角形: 角を丸くする 6">
            <a:extLst>
              <a:ext uri="{FF2B5EF4-FFF2-40B4-BE49-F238E27FC236}">
                <a16:creationId xmlns:a16="http://schemas.microsoft.com/office/drawing/2014/main" xmlns="" id="{AF8C686D-951D-4E6E-92E2-1D788DE15C90}"/>
              </a:ext>
            </a:extLst>
          </p:cNvPr>
          <p:cNvSpPr/>
          <p:nvPr/>
        </p:nvSpPr>
        <p:spPr>
          <a:xfrm>
            <a:off x="991302" y="3967376"/>
            <a:ext cx="6001612" cy="2090050"/>
          </a:xfrm>
          <a:prstGeom prst="round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xmlns="" id="{94D0D109-0BFC-42F8-8F5F-FAA494290023}"/>
              </a:ext>
            </a:extLst>
          </p:cNvPr>
          <p:cNvSpPr>
            <a:spLocks noGrp="1"/>
          </p:cNvSpPr>
          <p:nvPr>
            <p:ph type="title"/>
          </p:nvPr>
        </p:nvSpPr>
        <p:spPr>
          <a:xfrm>
            <a:off x="394361" y="396124"/>
            <a:ext cx="10515600" cy="1325563"/>
          </a:xfrm>
        </p:spPr>
        <p:txBody>
          <a:bodyPr/>
          <a:lstStyle/>
          <a:p>
            <a:r>
              <a:rPr lang="ja-JP" altLang="en-US" dirty="0"/>
              <a:t>現状分析②</a:t>
            </a:r>
            <a:r>
              <a:rPr lang="en-US" altLang="ja-JP" dirty="0"/>
              <a:t/>
            </a:r>
            <a:br>
              <a:rPr lang="en-US" altLang="ja-JP" dirty="0"/>
            </a:br>
            <a:r>
              <a:rPr kumimoji="1" lang="ja-JP" altLang="en-US" sz="3600" dirty="0"/>
              <a:t>利用頻度の高い</a:t>
            </a:r>
            <a:r>
              <a:rPr kumimoji="1" lang="en-US" altLang="ja-JP" sz="3600" dirty="0"/>
              <a:t>LINE</a:t>
            </a:r>
            <a:r>
              <a:rPr kumimoji="1" lang="ja-JP" altLang="en-US" sz="3600" dirty="0"/>
              <a:t>クーポン</a:t>
            </a:r>
            <a:endParaRPr kumimoji="1" lang="ja-JP" altLang="en-US" dirty="0"/>
          </a:p>
        </p:txBody>
      </p:sp>
      <p:sp>
        <p:nvSpPr>
          <p:cNvPr id="5" name="テキスト ボックス 4">
            <a:extLst>
              <a:ext uri="{FF2B5EF4-FFF2-40B4-BE49-F238E27FC236}">
                <a16:creationId xmlns:a16="http://schemas.microsoft.com/office/drawing/2014/main" xmlns="" id="{282353A4-ECFB-472E-A2EE-928917991B36}"/>
              </a:ext>
            </a:extLst>
          </p:cNvPr>
          <p:cNvSpPr txBox="1"/>
          <p:nvPr/>
        </p:nvSpPr>
        <p:spPr>
          <a:xfrm>
            <a:off x="949740" y="1859905"/>
            <a:ext cx="6163867" cy="1200329"/>
          </a:xfrm>
          <a:prstGeom prst="rect">
            <a:avLst/>
          </a:prstGeom>
          <a:noFill/>
        </p:spPr>
        <p:txBody>
          <a:bodyPr wrap="none" rtlCol="0">
            <a:spAutoFit/>
          </a:bodyPr>
          <a:lstStyle/>
          <a:p>
            <a:r>
              <a:rPr kumimoji="1" lang="ja-JP" altLang="en-US" sz="2400" dirty="0"/>
              <a:t>マツモトキヨシ</a:t>
            </a:r>
            <a:endParaRPr kumimoji="1" lang="en-US" altLang="ja-JP" sz="2400" dirty="0"/>
          </a:p>
          <a:p>
            <a:r>
              <a:rPr kumimoji="1" lang="ja-JP" altLang="en-US" sz="2400" dirty="0"/>
              <a:t>・月</a:t>
            </a:r>
            <a:r>
              <a:rPr kumimoji="1" lang="en-US" altLang="ja-JP" sz="2400" dirty="0"/>
              <a:t>3</a:t>
            </a:r>
            <a:r>
              <a:rPr kumimoji="1" lang="ja-JP" altLang="en-US" sz="2400" dirty="0"/>
              <a:t>回店内商品</a:t>
            </a:r>
            <a:r>
              <a:rPr kumimoji="1" lang="en-US" altLang="ja-JP" sz="2400" dirty="0"/>
              <a:t>10%OFF</a:t>
            </a:r>
            <a:r>
              <a:rPr kumimoji="1" lang="ja-JP" altLang="en-US" sz="2400" dirty="0"/>
              <a:t>のクーポンを配布</a:t>
            </a:r>
            <a:endParaRPr kumimoji="1" lang="en-US" altLang="ja-JP" sz="2400" dirty="0"/>
          </a:p>
          <a:p>
            <a:r>
              <a:rPr kumimoji="1" lang="ja-JP" altLang="en-US" sz="2400" dirty="0"/>
              <a:t>・登録ユーザーの約</a:t>
            </a:r>
            <a:r>
              <a:rPr lang="en-US" altLang="ja-JP" sz="2400" dirty="0"/>
              <a:t>6%(30</a:t>
            </a:r>
            <a:r>
              <a:rPr lang="ja-JP" altLang="en-US" sz="2400" dirty="0"/>
              <a:t>万人</a:t>
            </a:r>
            <a:r>
              <a:rPr lang="en-US" altLang="ja-JP" sz="2400" dirty="0"/>
              <a:t>)</a:t>
            </a:r>
            <a:r>
              <a:rPr lang="ja-JP" altLang="en-US" sz="2400" dirty="0"/>
              <a:t>以上が利用</a:t>
            </a:r>
            <a:endParaRPr kumimoji="1" lang="en-US" altLang="ja-JP" sz="2400" dirty="0"/>
          </a:p>
        </p:txBody>
      </p:sp>
      <p:sp>
        <p:nvSpPr>
          <p:cNvPr id="6" name="テキスト ボックス 5">
            <a:extLst>
              <a:ext uri="{FF2B5EF4-FFF2-40B4-BE49-F238E27FC236}">
                <a16:creationId xmlns:a16="http://schemas.microsoft.com/office/drawing/2014/main" xmlns="" id="{AD11673E-8259-4808-9A87-FFA4F1B9871A}"/>
              </a:ext>
            </a:extLst>
          </p:cNvPr>
          <p:cNvSpPr txBox="1"/>
          <p:nvPr/>
        </p:nvSpPr>
        <p:spPr>
          <a:xfrm>
            <a:off x="1123984" y="4092519"/>
            <a:ext cx="5736247" cy="830997"/>
          </a:xfrm>
          <a:prstGeom prst="rect">
            <a:avLst/>
          </a:prstGeom>
          <a:noFill/>
        </p:spPr>
        <p:txBody>
          <a:bodyPr wrap="square" rtlCol="0">
            <a:spAutoFit/>
          </a:bodyPr>
          <a:lstStyle/>
          <a:p>
            <a:r>
              <a:rPr kumimoji="1" lang="en-US" altLang="ja-JP" sz="2400" dirty="0"/>
              <a:t>LINE</a:t>
            </a:r>
            <a:r>
              <a:rPr kumimoji="1" lang="ja-JP" altLang="en-US" sz="2400" dirty="0"/>
              <a:t>クーポンで</a:t>
            </a:r>
            <a:endParaRPr kumimoji="1" lang="en-US" altLang="ja-JP" sz="2400" dirty="0"/>
          </a:p>
          <a:p>
            <a:r>
              <a:rPr kumimoji="1" lang="ja-JP" altLang="en-US" sz="2400" dirty="0"/>
              <a:t>集客・対象商品の売り上げの増加に成功</a:t>
            </a:r>
          </a:p>
        </p:txBody>
      </p:sp>
      <p:sp>
        <p:nvSpPr>
          <p:cNvPr id="8" name="矢印: 下 7">
            <a:extLst>
              <a:ext uri="{FF2B5EF4-FFF2-40B4-BE49-F238E27FC236}">
                <a16:creationId xmlns:a16="http://schemas.microsoft.com/office/drawing/2014/main" xmlns="" id="{C56C6CA7-A6B3-484C-A466-928871C64EF2}"/>
              </a:ext>
            </a:extLst>
          </p:cNvPr>
          <p:cNvSpPr/>
          <p:nvPr/>
        </p:nvSpPr>
        <p:spPr>
          <a:xfrm>
            <a:off x="3581400" y="3158271"/>
            <a:ext cx="570777" cy="622852"/>
          </a:xfrm>
          <a:prstGeom prst="downArrow">
            <a:avLst/>
          </a:prstGeom>
          <a:solidFill>
            <a:schemeClr val="accent2">
              <a:lumMod val="20000"/>
              <a:lumOff val="80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xmlns="" id="{7C876323-B35E-4DE4-8F3F-B2141CC0679A}"/>
              </a:ext>
            </a:extLst>
          </p:cNvPr>
          <p:cNvSpPr txBox="1"/>
          <p:nvPr/>
        </p:nvSpPr>
        <p:spPr>
          <a:xfrm>
            <a:off x="1248907" y="4904995"/>
            <a:ext cx="5486400" cy="1077218"/>
          </a:xfrm>
          <a:prstGeom prst="rect">
            <a:avLst/>
          </a:prstGeom>
          <a:noFill/>
        </p:spPr>
        <p:txBody>
          <a:bodyPr wrap="square" rtlCol="0">
            <a:spAutoFit/>
          </a:bodyPr>
          <a:lstStyle/>
          <a:p>
            <a:r>
              <a:rPr kumimoji="1" lang="ja-JP" altLang="en-US" sz="1600" dirty="0"/>
              <a:t>ローソンやケンタッキー・フライド・チキンなどのクーポンも</a:t>
            </a:r>
            <a:r>
              <a:rPr lang="ja-JP" altLang="en-US" sz="1600" dirty="0"/>
              <a:t>多く使用されており、</a:t>
            </a:r>
            <a:endParaRPr lang="en-US" altLang="ja-JP" sz="1600" dirty="0"/>
          </a:p>
          <a:p>
            <a:r>
              <a:rPr lang="ja-JP" altLang="en-US" sz="1600" dirty="0"/>
              <a:t>クーポン利用の効果の他についで買いなどの効果が見られた</a:t>
            </a:r>
            <a:endParaRPr lang="en-US" altLang="ja-JP" sz="1600" dirty="0"/>
          </a:p>
        </p:txBody>
      </p:sp>
      <p:pic>
        <p:nvPicPr>
          <p:cNvPr id="11" name="図 10">
            <a:extLst>
              <a:ext uri="{FF2B5EF4-FFF2-40B4-BE49-F238E27FC236}">
                <a16:creationId xmlns:a16="http://schemas.microsoft.com/office/drawing/2014/main" xmlns="" id="{51775875-A56A-4208-8B07-DD9467C2EA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25605" y="4163024"/>
            <a:ext cx="1894402" cy="1894402"/>
          </a:xfrm>
          <a:prstGeom prst="rect">
            <a:avLst/>
          </a:prstGeom>
          <a:effectLst>
            <a:outerShdw blurRad="254000" dist="50800" dir="5400000" sx="127000" sy="127000" algn="ctr" rotWithShape="0">
              <a:srgbClr val="000000">
                <a:alpha val="50000"/>
              </a:srgbClr>
            </a:outerShdw>
          </a:effectLst>
        </p:spPr>
      </p:pic>
      <p:sp>
        <p:nvSpPr>
          <p:cNvPr id="10" name="日付プレースホルダー 9">
            <a:extLst>
              <a:ext uri="{FF2B5EF4-FFF2-40B4-BE49-F238E27FC236}">
                <a16:creationId xmlns:a16="http://schemas.microsoft.com/office/drawing/2014/main" xmlns="" id="{00A1DDC5-22E7-48E8-817A-D23DB54FB351}"/>
              </a:ext>
            </a:extLst>
          </p:cNvPr>
          <p:cNvSpPr>
            <a:spLocks noGrp="1"/>
          </p:cNvSpPr>
          <p:nvPr>
            <p:ph type="dt" sz="half" idx="10"/>
          </p:nvPr>
        </p:nvSpPr>
        <p:spPr/>
        <p:txBody>
          <a:bodyPr/>
          <a:lstStyle/>
          <a:p>
            <a:r>
              <a:rPr kumimoji="1" lang="en-US" altLang="ja-JP"/>
              <a:t>2017/9/17</a:t>
            </a:r>
            <a:endParaRPr kumimoji="1" lang="ja-JP" altLang="en-US"/>
          </a:p>
        </p:txBody>
      </p:sp>
      <p:sp>
        <p:nvSpPr>
          <p:cNvPr id="12" name="スライド番号プレースホルダー 11">
            <a:extLst>
              <a:ext uri="{FF2B5EF4-FFF2-40B4-BE49-F238E27FC236}">
                <a16:creationId xmlns:a16="http://schemas.microsoft.com/office/drawing/2014/main" xmlns="" id="{CD06D007-507C-4739-B933-B3047810DB17}"/>
              </a:ext>
            </a:extLst>
          </p:cNvPr>
          <p:cNvSpPr>
            <a:spLocks noGrp="1"/>
          </p:cNvSpPr>
          <p:nvPr>
            <p:ph type="sldNum" sz="quarter" idx="12"/>
          </p:nvPr>
        </p:nvSpPr>
        <p:spPr/>
        <p:txBody>
          <a:bodyPr/>
          <a:lstStyle/>
          <a:p>
            <a:fld id="{614497F5-5DE3-4238-892C-5C8A74B78644}" type="slidenum">
              <a:rPr kumimoji="1" lang="ja-JP" altLang="en-US" smtClean="0"/>
              <a:t>15</a:t>
            </a:fld>
            <a:endParaRPr kumimoji="1" lang="ja-JP" altLang="en-US"/>
          </a:p>
        </p:txBody>
      </p:sp>
    </p:spTree>
    <p:extLst>
      <p:ext uri="{BB962C8B-B14F-4D97-AF65-F5344CB8AC3E}">
        <p14:creationId xmlns:p14="http://schemas.microsoft.com/office/powerpoint/2010/main" val="1754760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59806" y="235740"/>
            <a:ext cx="10515600" cy="1325563"/>
          </a:xfrm>
        </p:spPr>
        <p:txBody>
          <a:bodyPr/>
          <a:lstStyle/>
          <a:p>
            <a:r>
              <a:rPr lang="ja-JP" altLang="en-US" dirty="0"/>
              <a:t>現状</a:t>
            </a:r>
            <a:r>
              <a:rPr kumimoji="1" lang="ja-JP" altLang="en-US" dirty="0"/>
              <a:t>分析②</a:t>
            </a:r>
            <a:r>
              <a:rPr kumimoji="1" lang="en-US" altLang="ja-JP" dirty="0"/>
              <a:t/>
            </a:r>
            <a:br>
              <a:rPr kumimoji="1" lang="en-US" altLang="ja-JP" dirty="0"/>
            </a:br>
            <a:r>
              <a:rPr kumimoji="1" lang="ja-JP" altLang="en-US" sz="3600" dirty="0"/>
              <a:t>ＬＩＮＥクーポンで囲い込みに成功</a:t>
            </a:r>
            <a:endParaRPr kumimoji="1" lang="ja-JP" altLang="en-US" dirty="0"/>
          </a:p>
        </p:txBody>
      </p:sp>
      <p:pic>
        <p:nvPicPr>
          <p:cNvPr id="4" name="図 3"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806" y="1602494"/>
            <a:ext cx="5496996" cy="5139334"/>
          </a:xfrm>
          <a:prstGeom prst="rect">
            <a:avLst/>
          </a:prstGeom>
        </p:spPr>
      </p:pic>
      <p:sp>
        <p:nvSpPr>
          <p:cNvPr id="5" name="テキスト ボックス 4"/>
          <p:cNvSpPr txBox="1"/>
          <p:nvPr/>
        </p:nvSpPr>
        <p:spPr>
          <a:xfrm>
            <a:off x="5856802" y="2443606"/>
            <a:ext cx="6335198" cy="3030441"/>
          </a:xfrm>
          <a:prstGeom prst="rect">
            <a:avLst/>
          </a:prstGeom>
          <a:noFill/>
        </p:spPr>
        <p:txBody>
          <a:bodyPr wrap="square" rtlCol="0">
            <a:spAutoFit/>
          </a:bodyPr>
          <a:lstStyle/>
          <a:p>
            <a:r>
              <a:rPr kumimoji="1" lang="ja-JP" altLang="en-US" sz="2400" dirty="0"/>
              <a:t>ＬＩＮＥの特徴は、手軽にクーポンを配信すること</a:t>
            </a:r>
            <a:endParaRPr kumimoji="1" lang="en-US" altLang="ja-JP" sz="2400" dirty="0"/>
          </a:p>
          <a:p>
            <a:r>
              <a:rPr lang="ja-JP" altLang="en-US" sz="2400" dirty="0"/>
              <a:t>　⇒</a:t>
            </a:r>
            <a:r>
              <a:rPr kumimoji="1" lang="ja-JP" altLang="en-US" sz="2400" dirty="0"/>
              <a:t>顧客に購買する</a:t>
            </a:r>
            <a:r>
              <a:rPr lang="ja-JP" altLang="en-US" sz="2400" dirty="0"/>
              <a:t>機会を生み出す</a:t>
            </a:r>
            <a:endParaRPr lang="en-US" altLang="ja-JP" sz="2400" dirty="0"/>
          </a:p>
          <a:p>
            <a:r>
              <a:rPr kumimoji="1" lang="ja-JP" altLang="en-US" sz="2400" dirty="0"/>
              <a:t>　 　見込み客への</a:t>
            </a:r>
            <a:r>
              <a:rPr lang="ja-JP" altLang="en-US" sz="2400" dirty="0"/>
              <a:t>後押しができる</a:t>
            </a:r>
            <a:endParaRPr lang="en-US" altLang="ja-JP" sz="2400" dirty="0"/>
          </a:p>
          <a:p>
            <a:endParaRPr kumimoji="1" lang="en-US" altLang="ja-JP" sz="2400" dirty="0"/>
          </a:p>
          <a:p>
            <a:r>
              <a:rPr lang="ja-JP" altLang="en-US" sz="2400" dirty="0"/>
              <a:t>また、他のＳＮＳとは違い確実にメッセージを届けられるので、新規・既存問わず</a:t>
            </a:r>
            <a:r>
              <a:rPr kumimoji="1" lang="ja-JP" altLang="en-US" sz="2400" u="sng" dirty="0"/>
              <a:t>囲い込み戦略</a:t>
            </a:r>
            <a:r>
              <a:rPr kumimoji="1" lang="ja-JP" altLang="en-US" sz="2400" dirty="0"/>
              <a:t>に向いている</a:t>
            </a:r>
          </a:p>
        </p:txBody>
      </p:sp>
      <p:sp>
        <p:nvSpPr>
          <p:cNvPr id="6" name="角丸四角形 5"/>
          <p:cNvSpPr/>
          <p:nvPr/>
        </p:nvSpPr>
        <p:spPr>
          <a:xfrm>
            <a:off x="3401291" y="4086421"/>
            <a:ext cx="2341418" cy="56870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コネクタ 7"/>
          <p:cNvCxnSpPr/>
          <p:nvPr/>
        </p:nvCxnSpPr>
        <p:spPr>
          <a:xfrm flipV="1">
            <a:off x="643233" y="5770179"/>
            <a:ext cx="2169335" cy="630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p:nvCxnSpPr>
        <p:spPr>
          <a:xfrm flipV="1">
            <a:off x="499242" y="5943460"/>
            <a:ext cx="2313326" cy="2065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499242" y="6134278"/>
            <a:ext cx="1960179" cy="630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5936412" y="6375857"/>
            <a:ext cx="3778174" cy="307777"/>
          </a:xfrm>
          <a:prstGeom prst="rect">
            <a:avLst/>
          </a:prstGeom>
          <a:noFill/>
        </p:spPr>
        <p:txBody>
          <a:bodyPr wrap="square" rtlCol="0">
            <a:spAutoFit/>
          </a:bodyPr>
          <a:lstStyle/>
          <a:p>
            <a:r>
              <a:rPr kumimoji="1" lang="ja-JP" altLang="en-US" sz="1400" dirty="0"/>
              <a:t>出典：日本産業新聞　</a:t>
            </a:r>
            <a:r>
              <a:rPr kumimoji="1" lang="en-US" altLang="ja-JP" sz="1400" dirty="0"/>
              <a:t>2017</a:t>
            </a:r>
            <a:r>
              <a:rPr lang="ja-JP" altLang="en-US" sz="1400" dirty="0"/>
              <a:t>年</a:t>
            </a:r>
            <a:r>
              <a:rPr lang="en-US" altLang="ja-JP" sz="1400" dirty="0"/>
              <a:t>8</a:t>
            </a:r>
            <a:r>
              <a:rPr lang="ja-JP" altLang="en-US" sz="1400" dirty="0"/>
              <a:t>月</a:t>
            </a:r>
            <a:r>
              <a:rPr lang="en-US" altLang="ja-JP" sz="1400" dirty="0"/>
              <a:t>23</a:t>
            </a:r>
            <a:r>
              <a:rPr lang="ja-JP" altLang="en-US" sz="1400" dirty="0"/>
              <a:t>日</a:t>
            </a:r>
            <a:endParaRPr kumimoji="1" lang="ja-JP" altLang="en-US" sz="1400" dirty="0"/>
          </a:p>
        </p:txBody>
      </p:sp>
      <p:sp>
        <p:nvSpPr>
          <p:cNvPr id="3" name="日付プレースホルダー 2">
            <a:extLst>
              <a:ext uri="{FF2B5EF4-FFF2-40B4-BE49-F238E27FC236}">
                <a16:creationId xmlns:a16="http://schemas.microsoft.com/office/drawing/2014/main" xmlns="" id="{FCE80CB2-6A9D-483A-940F-4004B4BA0BA0}"/>
              </a:ext>
            </a:extLst>
          </p:cNvPr>
          <p:cNvSpPr>
            <a:spLocks noGrp="1"/>
          </p:cNvSpPr>
          <p:nvPr>
            <p:ph type="dt" sz="half" idx="10"/>
          </p:nvPr>
        </p:nvSpPr>
        <p:spPr/>
        <p:txBody>
          <a:bodyPr/>
          <a:lstStyle/>
          <a:p>
            <a:r>
              <a:rPr kumimoji="1" lang="en-US" altLang="ja-JP"/>
              <a:t>2017/9/17</a:t>
            </a:r>
            <a:endParaRPr kumimoji="1" lang="ja-JP" altLang="en-US"/>
          </a:p>
        </p:txBody>
      </p:sp>
      <p:sp>
        <p:nvSpPr>
          <p:cNvPr id="7" name="スライド番号プレースホルダー 6">
            <a:extLst>
              <a:ext uri="{FF2B5EF4-FFF2-40B4-BE49-F238E27FC236}">
                <a16:creationId xmlns:a16="http://schemas.microsoft.com/office/drawing/2014/main" xmlns="" id="{D3375DA4-76F0-411D-A90F-B1A28E601A88}"/>
              </a:ext>
            </a:extLst>
          </p:cNvPr>
          <p:cNvSpPr>
            <a:spLocks noGrp="1"/>
          </p:cNvSpPr>
          <p:nvPr>
            <p:ph type="sldNum" sz="quarter" idx="12"/>
          </p:nvPr>
        </p:nvSpPr>
        <p:spPr/>
        <p:txBody>
          <a:bodyPr/>
          <a:lstStyle/>
          <a:p>
            <a:fld id="{614497F5-5DE3-4238-892C-5C8A74B78644}" type="slidenum">
              <a:rPr kumimoji="1" lang="ja-JP" altLang="en-US" smtClean="0"/>
              <a:t>16</a:t>
            </a:fld>
            <a:endParaRPr kumimoji="1" lang="ja-JP" altLang="en-US" dirty="0"/>
          </a:p>
        </p:txBody>
      </p:sp>
    </p:spTree>
    <p:extLst>
      <p:ext uri="{BB962C8B-B14F-4D97-AF65-F5344CB8AC3E}">
        <p14:creationId xmlns:p14="http://schemas.microsoft.com/office/powerpoint/2010/main" val="3263888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3376" y="248299"/>
            <a:ext cx="10515600" cy="1325563"/>
          </a:xfrm>
        </p:spPr>
        <p:txBody>
          <a:bodyPr/>
          <a:lstStyle/>
          <a:p>
            <a:r>
              <a:rPr kumimoji="1" lang="ja-JP" altLang="en-US" dirty="0"/>
              <a:t>現状分析</a:t>
            </a:r>
            <a:r>
              <a:rPr lang="ja-JP" altLang="en-US" dirty="0"/>
              <a:t>②</a:t>
            </a:r>
            <a:r>
              <a:rPr kumimoji="1" lang="en-US" altLang="ja-JP" dirty="0"/>
              <a:t/>
            </a:r>
            <a:br>
              <a:rPr kumimoji="1" lang="en-US" altLang="ja-JP" dirty="0"/>
            </a:br>
            <a:r>
              <a:rPr kumimoji="1" lang="ja-JP" altLang="en-US" sz="3600" dirty="0"/>
              <a:t>クーポンのメリット</a:t>
            </a:r>
            <a:endParaRPr kumimoji="1" lang="ja-JP" altLang="en-US" dirty="0"/>
          </a:p>
        </p:txBody>
      </p:sp>
      <p:sp>
        <p:nvSpPr>
          <p:cNvPr id="3" name="コンテンツ プレースホルダー 2"/>
          <p:cNvSpPr>
            <a:spLocks noGrp="1"/>
          </p:cNvSpPr>
          <p:nvPr>
            <p:ph idx="1"/>
          </p:nvPr>
        </p:nvSpPr>
        <p:spPr>
          <a:xfrm>
            <a:off x="1025235" y="2059631"/>
            <a:ext cx="7516091" cy="1577187"/>
          </a:xfrm>
        </p:spPr>
        <p:txBody>
          <a:bodyPr>
            <a:normAutofit/>
          </a:bodyPr>
          <a:lstStyle/>
          <a:p>
            <a:r>
              <a:rPr kumimoji="1" lang="ja-JP" altLang="en-US" sz="1600" dirty="0"/>
              <a:t>広告効果　</a:t>
            </a:r>
            <a:endParaRPr kumimoji="1" lang="en-US" altLang="ja-JP" sz="1600" dirty="0"/>
          </a:p>
          <a:p>
            <a:r>
              <a:rPr lang="ja-JP" altLang="en-US" sz="1600" dirty="0"/>
              <a:t>価格差別</a:t>
            </a:r>
            <a:endParaRPr lang="en-US" altLang="ja-JP" sz="1600" dirty="0"/>
          </a:p>
          <a:p>
            <a:r>
              <a:rPr kumimoji="1" lang="ja-JP" altLang="en-US" sz="1600" dirty="0"/>
              <a:t>スイッチングコスト（金銭的、心理的、学習的）</a:t>
            </a:r>
            <a:endParaRPr kumimoji="1" lang="en-US" altLang="ja-JP" sz="1600" dirty="0"/>
          </a:p>
          <a:p>
            <a:r>
              <a:rPr lang="ja-JP" altLang="en-US" sz="1600" dirty="0"/>
              <a:t>リピート効果       </a:t>
            </a:r>
            <a:r>
              <a:rPr lang="en-US" altLang="ja-JP" sz="1600" dirty="0"/>
              <a:t>…</a:t>
            </a:r>
            <a:r>
              <a:rPr lang="ja-JP" altLang="en-US" sz="1600" dirty="0"/>
              <a:t>その財やサービスに満足すれば繰り返し購入すること</a:t>
            </a:r>
            <a:endParaRPr lang="en-US" altLang="ja-JP" sz="1600" dirty="0"/>
          </a:p>
          <a:p>
            <a:pPr marL="0" indent="0">
              <a:buNone/>
            </a:pPr>
            <a:endParaRPr kumimoji="1" lang="en-US" altLang="ja-JP" dirty="0"/>
          </a:p>
        </p:txBody>
      </p:sp>
      <p:sp>
        <p:nvSpPr>
          <p:cNvPr id="4" name="正方形/長方形 3">
            <a:extLst>
              <a:ext uri="{FF2B5EF4-FFF2-40B4-BE49-F238E27FC236}">
                <a16:creationId xmlns:a16="http://schemas.microsoft.com/office/drawing/2014/main" xmlns="" id="{C1C7508D-5C1C-4B25-9EF3-5BABD788E2B2}"/>
              </a:ext>
            </a:extLst>
          </p:cNvPr>
          <p:cNvSpPr/>
          <p:nvPr/>
        </p:nvSpPr>
        <p:spPr>
          <a:xfrm>
            <a:off x="449036" y="1420587"/>
            <a:ext cx="1130198" cy="468996"/>
          </a:xfrm>
          <a:prstGeom prst="rect">
            <a:avLst/>
          </a:prstGeom>
        </p:spPr>
        <p:txBody>
          <a:bodyPr wrap="square">
            <a:spAutoFit/>
          </a:bodyPr>
          <a:lstStyle/>
          <a:p>
            <a:r>
              <a:rPr lang="ja-JP" altLang="en-US" sz="2400" dirty="0"/>
              <a:t>企業側</a:t>
            </a:r>
            <a:endParaRPr lang="en-US" altLang="ja-JP" sz="2400" dirty="0"/>
          </a:p>
        </p:txBody>
      </p:sp>
      <p:sp>
        <p:nvSpPr>
          <p:cNvPr id="5" name="正方形/長方形 4">
            <a:extLst>
              <a:ext uri="{FF2B5EF4-FFF2-40B4-BE49-F238E27FC236}">
                <a16:creationId xmlns:a16="http://schemas.microsoft.com/office/drawing/2014/main" xmlns="" id="{5A159DEB-6CE1-4781-A2E3-9BD9934E588D}"/>
              </a:ext>
            </a:extLst>
          </p:cNvPr>
          <p:cNvSpPr/>
          <p:nvPr/>
        </p:nvSpPr>
        <p:spPr>
          <a:xfrm>
            <a:off x="1025236" y="4273766"/>
            <a:ext cx="7398328" cy="2308324"/>
          </a:xfrm>
          <a:prstGeom prst="rect">
            <a:avLst/>
          </a:prstGeom>
        </p:spPr>
        <p:txBody>
          <a:bodyPr wrap="square">
            <a:spAutoFit/>
          </a:bodyPr>
          <a:lstStyle/>
          <a:p>
            <a:pPr marL="285750" indent="-285750">
              <a:buFont typeface="Arial" panose="020B0604020202020204" pitchFamily="34" charset="0"/>
              <a:buChar char="•"/>
            </a:pPr>
            <a:r>
              <a:rPr lang="ja-JP" altLang="en-US" sz="1600" dirty="0"/>
              <a:t>アンカリング　　</a:t>
            </a:r>
            <a:r>
              <a:rPr lang="en-US" altLang="ja-JP" sz="1600" dirty="0"/>
              <a:t>…</a:t>
            </a:r>
            <a:r>
              <a:rPr lang="ja-JP" altLang="en-US" sz="1600" dirty="0"/>
              <a:t>価値判断基準を設定するための情報が十分にない状態</a:t>
            </a:r>
            <a:endParaRPr lang="en-US" altLang="ja-JP" sz="1600" dirty="0"/>
          </a:p>
          <a:p>
            <a:r>
              <a:rPr lang="ja-JP" altLang="en-US" sz="1600" dirty="0"/>
              <a:t>　　　　　　　　　　 では最初に着目した情報や数値が後の判断に大きな</a:t>
            </a:r>
            <a:endParaRPr lang="en-US" altLang="ja-JP" sz="1600" dirty="0"/>
          </a:p>
          <a:p>
            <a:r>
              <a:rPr lang="ja-JP" altLang="en-US" sz="1600" dirty="0"/>
              <a:t>　　　　　　　　　　 影響を及ぼすこと　</a:t>
            </a:r>
            <a:endParaRPr lang="en-US" altLang="ja-JP" sz="1600" dirty="0"/>
          </a:p>
          <a:p>
            <a:endParaRPr lang="ja-JP" altLang="en-US" sz="1600" dirty="0"/>
          </a:p>
          <a:p>
            <a:pPr marL="285750" indent="-285750">
              <a:buFont typeface="Arial" panose="020B0604020202020204" pitchFamily="34" charset="0"/>
              <a:buChar char="•"/>
            </a:pPr>
            <a:r>
              <a:rPr lang="ja-JP" altLang="en-US" sz="1600" dirty="0"/>
              <a:t>損失回避性　　　</a:t>
            </a:r>
            <a:r>
              <a:rPr lang="en-US" altLang="ja-JP" sz="1600" dirty="0"/>
              <a:t>…</a:t>
            </a:r>
            <a:r>
              <a:rPr lang="ja-JP" altLang="en-US" sz="1600" dirty="0"/>
              <a:t>損失を強く評価する傾向のこと</a:t>
            </a:r>
            <a:endParaRPr lang="en-US" altLang="ja-JP" sz="1600" dirty="0"/>
          </a:p>
          <a:p>
            <a:endParaRPr lang="ja-JP" altLang="en-US" sz="1600" dirty="0"/>
          </a:p>
          <a:p>
            <a:pPr marL="285750" indent="-285750">
              <a:buFont typeface="Arial" panose="020B0604020202020204" pitchFamily="34" charset="0"/>
              <a:buChar char="•"/>
            </a:pPr>
            <a:r>
              <a:rPr lang="ja-JP" altLang="en-US" sz="1600" dirty="0"/>
              <a:t>現状維持バイアス</a:t>
            </a:r>
            <a:r>
              <a:rPr lang="en-US" altLang="ja-JP" sz="1600" dirty="0"/>
              <a:t>…</a:t>
            </a:r>
            <a:r>
              <a:rPr lang="ja-JP" altLang="en-US" sz="1600" dirty="0"/>
              <a:t>ある程度満足感を得ることができた決断、行動をすると</a:t>
            </a:r>
            <a:endParaRPr lang="en-US" altLang="ja-JP" sz="1600" dirty="0"/>
          </a:p>
          <a:p>
            <a:r>
              <a:rPr lang="ja-JP" altLang="en-US" sz="1600" dirty="0"/>
              <a:t>　　　　　　　　　　 現在の状態にこだわりがちになり新しい試みに対し</a:t>
            </a:r>
            <a:endParaRPr lang="en-US" altLang="ja-JP" sz="1600" dirty="0"/>
          </a:p>
          <a:p>
            <a:r>
              <a:rPr lang="ja-JP" altLang="en-US" sz="1600" dirty="0"/>
              <a:t>　　　　　　　　　　 消極的になること</a:t>
            </a:r>
          </a:p>
        </p:txBody>
      </p:sp>
      <p:sp>
        <p:nvSpPr>
          <p:cNvPr id="6" name="正方形/長方形 5">
            <a:extLst>
              <a:ext uri="{FF2B5EF4-FFF2-40B4-BE49-F238E27FC236}">
                <a16:creationId xmlns:a16="http://schemas.microsoft.com/office/drawing/2014/main" xmlns="" id="{1ED84543-0995-4E78-A65B-0E3769B203C7}"/>
              </a:ext>
            </a:extLst>
          </p:cNvPr>
          <p:cNvSpPr/>
          <p:nvPr/>
        </p:nvSpPr>
        <p:spPr>
          <a:xfrm>
            <a:off x="457200" y="3861648"/>
            <a:ext cx="1415772" cy="461665"/>
          </a:xfrm>
          <a:prstGeom prst="rect">
            <a:avLst/>
          </a:prstGeom>
        </p:spPr>
        <p:txBody>
          <a:bodyPr wrap="none">
            <a:spAutoFit/>
          </a:bodyPr>
          <a:lstStyle/>
          <a:p>
            <a:r>
              <a:rPr lang="ja-JP" altLang="en-US" sz="2400" dirty="0"/>
              <a:t>消費者側</a:t>
            </a:r>
          </a:p>
        </p:txBody>
      </p:sp>
      <p:cxnSp>
        <p:nvCxnSpPr>
          <p:cNvPr id="8" name="直線コネクタ 7">
            <a:extLst>
              <a:ext uri="{FF2B5EF4-FFF2-40B4-BE49-F238E27FC236}">
                <a16:creationId xmlns:a16="http://schemas.microsoft.com/office/drawing/2014/main" xmlns="" id="{1674B172-48E8-4F92-B869-069C08160E77}"/>
              </a:ext>
            </a:extLst>
          </p:cNvPr>
          <p:cNvCxnSpPr>
            <a:cxnSpLocks/>
          </p:cNvCxnSpPr>
          <p:nvPr/>
        </p:nvCxnSpPr>
        <p:spPr>
          <a:xfrm>
            <a:off x="253376" y="3691448"/>
            <a:ext cx="11505522"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3670" y="2431473"/>
            <a:ext cx="2935228" cy="4089327"/>
          </a:xfrm>
          <a:prstGeom prst="rect">
            <a:avLst/>
          </a:prstGeom>
        </p:spPr>
      </p:pic>
      <p:sp>
        <p:nvSpPr>
          <p:cNvPr id="11" name="日付プレースホルダー 10">
            <a:extLst>
              <a:ext uri="{FF2B5EF4-FFF2-40B4-BE49-F238E27FC236}">
                <a16:creationId xmlns:a16="http://schemas.microsoft.com/office/drawing/2014/main" xmlns="" id="{7354DC00-382C-4224-939A-5B00813153B3}"/>
              </a:ext>
            </a:extLst>
          </p:cNvPr>
          <p:cNvSpPr>
            <a:spLocks noGrp="1"/>
          </p:cNvSpPr>
          <p:nvPr>
            <p:ph type="dt" sz="half" idx="10"/>
          </p:nvPr>
        </p:nvSpPr>
        <p:spPr/>
        <p:txBody>
          <a:bodyPr/>
          <a:lstStyle/>
          <a:p>
            <a:r>
              <a:rPr kumimoji="1" lang="en-US" altLang="ja-JP"/>
              <a:t>2017/9/17</a:t>
            </a:r>
            <a:endParaRPr kumimoji="1" lang="ja-JP" altLang="en-US"/>
          </a:p>
        </p:txBody>
      </p:sp>
      <p:sp>
        <p:nvSpPr>
          <p:cNvPr id="12" name="スライド番号プレースホルダー 11">
            <a:extLst>
              <a:ext uri="{FF2B5EF4-FFF2-40B4-BE49-F238E27FC236}">
                <a16:creationId xmlns:a16="http://schemas.microsoft.com/office/drawing/2014/main" xmlns="" id="{76CC45B3-B423-45CD-9A40-92442C0E593A}"/>
              </a:ext>
            </a:extLst>
          </p:cNvPr>
          <p:cNvSpPr>
            <a:spLocks noGrp="1"/>
          </p:cNvSpPr>
          <p:nvPr>
            <p:ph type="sldNum" sz="quarter" idx="12"/>
          </p:nvPr>
        </p:nvSpPr>
        <p:spPr/>
        <p:txBody>
          <a:bodyPr/>
          <a:lstStyle/>
          <a:p>
            <a:fld id="{614497F5-5DE3-4238-892C-5C8A74B78644}" type="slidenum">
              <a:rPr kumimoji="1" lang="ja-JP" altLang="en-US" smtClean="0"/>
              <a:t>17</a:t>
            </a:fld>
            <a:endParaRPr kumimoji="1" lang="ja-JP" altLang="en-US"/>
          </a:p>
        </p:txBody>
      </p:sp>
    </p:spTree>
    <p:extLst>
      <p:ext uri="{BB962C8B-B14F-4D97-AF65-F5344CB8AC3E}">
        <p14:creationId xmlns:p14="http://schemas.microsoft.com/office/powerpoint/2010/main" val="1853645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E2591F8D-74BF-4A6C-98A8-4EFD07877609}"/>
              </a:ext>
            </a:extLst>
          </p:cNvPr>
          <p:cNvSpPr>
            <a:spLocks noGrp="1"/>
          </p:cNvSpPr>
          <p:nvPr>
            <p:ph type="title"/>
          </p:nvPr>
        </p:nvSpPr>
        <p:spPr>
          <a:xfrm>
            <a:off x="568037" y="468112"/>
            <a:ext cx="10515600" cy="1325563"/>
          </a:xfrm>
        </p:spPr>
        <p:txBody>
          <a:bodyPr/>
          <a:lstStyle/>
          <a:p>
            <a:r>
              <a:rPr kumimoji="1" lang="ja-JP" altLang="en-US" dirty="0"/>
              <a:t>現状分析②</a:t>
            </a:r>
            <a:r>
              <a:rPr kumimoji="1" lang="en-US" altLang="ja-JP" dirty="0"/>
              <a:t/>
            </a:r>
            <a:br>
              <a:rPr kumimoji="1" lang="en-US" altLang="ja-JP" dirty="0"/>
            </a:br>
            <a:r>
              <a:rPr kumimoji="1" lang="ja-JP" altLang="en-US" sz="3600" dirty="0"/>
              <a:t>クーポンのデメリット</a:t>
            </a:r>
            <a:endParaRPr kumimoji="1" lang="ja-JP" altLang="en-US" dirty="0"/>
          </a:p>
        </p:txBody>
      </p:sp>
      <p:sp>
        <p:nvSpPr>
          <p:cNvPr id="4" name="コンテンツ プレースホルダー 2">
            <a:extLst>
              <a:ext uri="{FF2B5EF4-FFF2-40B4-BE49-F238E27FC236}">
                <a16:creationId xmlns:a16="http://schemas.microsoft.com/office/drawing/2014/main" xmlns="" id="{0A787C9A-CD85-4D6E-9AB2-42422C21EF47}"/>
              </a:ext>
            </a:extLst>
          </p:cNvPr>
          <p:cNvSpPr>
            <a:spLocks noGrp="1"/>
          </p:cNvSpPr>
          <p:nvPr>
            <p:ph idx="1"/>
          </p:nvPr>
        </p:nvSpPr>
        <p:spPr>
          <a:xfrm>
            <a:off x="835288" y="2301666"/>
            <a:ext cx="8888764" cy="1495270"/>
          </a:xfrm>
        </p:spPr>
        <p:txBody>
          <a:bodyPr>
            <a:normAutofit/>
          </a:bodyPr>
          <a:lstStyle/>
          <a:p>
            <a:pPr marL="0" indent="0">
              <a:buNone/>
            </a:pPr>
            <a:r>
              <a:rPr lang="ja-JP" altLang="en-US" sz="2400" dirty="0"/>
              <a:t>・クーポンを多用すると効果が薄れるだけでなく、</a:t>
            </a:r>
            <a:r>
              <a:rPr kumimoji="1" lang="ja-JP" altLang="en-US" sz="2400" dirty="0"/>
              <a:t>ブランド</a:t>
            </a:r>
            <a:endParaRPr kumimoji="1" lang="en-US" altLang="ja-JP" sz="2400" dirty="0"/>
          </a:p>
          <a:p>
            <a:pPr marL="0" indent="0">
              <a:buNone/>
            </a:pPr>
            <a:r>
              <a:rPr lang="ja-JP" altLang="en-US" sz="2400" dirty="0"/>
              <a:t>　</a:t>
            </a:r>
            <a:r>
              <a:rPr kumimoji="1" lang="ja-JP" altLang="en-US" sz="2400" dirty="0"/>
              <a:t>価値を下げる原因となる</a:t>
            </a:r>
          </a:p>
        </p:txBody>
      </p:sp>
      <p:pic>
        <p:nvPicPr>
          <p:cNvPr id="7" name="図 6">
            <a:extLst>
              <a:ext uri="{FF2B5EF4-FFF2-40B4-BE49-F238E27FC236}">
                <a16:creationId xmlns:a16="http://schemas.microsoft.com/office/drawing/2014/main" xmlns="" id="{7AC32337-152B-4B99-B26B-E6C0C9E97B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8801" y="2532918"/>
            <a:ext cx="2644588" cy="3635173"/>
          </a:xfrm>
          <a:prstGeom prst="rect">
            <a:avLst/>
          </a:prstGeom>
        </p:spPr>
      </p:pic>
      <p:sp>
        <p:nvSpPr>
          <p:cNvPr id="8" name="テキスト ボックス 7">
            <a:extLst>
              <a:ext uri="{FF2B5EF4-FFF2-40B4-BE49-F238E27FC236}">
                <a16:creationId xmlns:a16="http://schemas.microsoft.com/office/drawing/2014/main" xmlns="" id="{786578D7-B7A7-4FC4-9C2E-9E7DBA57EA25}"/>
              </a:ext>
            </a:extLst>
          </p:cNvPr>
          <p:cNvSpPr txBox="1"/>
          <p:nvPr/>
        </p:nvSpPr>
        <p:spPr>
          <a:xfrm>
            <a:off x="793726" y="4136427"/>
            <a:ext cx="9367572" cy="830997"/>
          </a:xfrm>
          <a:prstGeom prst="rect">
            <a:avLst/>
          </a:prstGeom>
          <a:noFill/>
        </p:spPr>
        <p:txBody>
          <a:bodyPr wrap="square" rtlCol="0">
            <a:spAutoFit/>
          </a:bodyPr>
          <a:lstStyle/>
          <a:p>
            <a:r>
              <a:rPr kumimoji="1" lang="ja-JP" altLang="en-US" sz="2400" dirty="0"/>
              <a:t>以上より、むやみクーポン配布するというだけでは限界がある</a:t>
            </a:r>
            <a:r>
              <a:rPr kumimoji="1" lang="en-US" altLang="ja-JP" sz="2400" dirty="0"/>
              <a:t>…</a:t>
            </a:r>
          </a:p>
          <a:p>
            <a:r>
              <a:rPr lang="ja-JP" altLang="en-US" sz="2400" dirty="0"/>
              <a:t>　→他に活用できる</a:t>
            </a:r>
            <a:r>
              <a:rPr lang="en-US" altLang="ja-JP" sz="2400" dirty="0"/>
              <a:t>LINE</a:t>
            </a:r>
            <a:r>
              <a:rPr lang="ja-JP" altLang="en-US" sz="2400" dirty="0"/>
              <a:t>の長所はないだろうか？</a:t>
            </a:r>
            <a:endParaRPr kumimoji="1" lang="ja-JP" altLang="en-US" sz="2400" dirty="0"/>
          </a:p>
        </p:txBody>
      </p:sp>
      <p:sp>
        <p:nvSpPr>
          <p:cNvPr id="9" name="四角形: 角を丸くする 8">
            <a:extLst>
              <a:ext uri="{FF2B5EF4-FFF2-40B4-BE49-F238E27FC236}">
                <a16:creationId xmlns:a16="http://schemas.microsoft.com/office/drawing/2014/main" xmlns="" id="{018B0B5E-6549-49DB-B291-3C48CBD0214F}"/>
              </a:ext>
            </a:extLst>
          </p:cNvPr>
          <p:cNvSpPr/>
          <p:nvPr/>
        </p:nvSpPr>
        <p:spPr>
          <a:xfrm>
            <a:off x="692735" y="2094612"/>
            <a:ext cx="9102148" cy="1297783"/>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日付プレースホルダー 5">
            <a:extLst>
              <a:ext uri="{FF2B5EF4-FFF2-40B4-BE49-F238E27FC236}">
                <a16:creationId xmlns:a16="http://schemas.microsoft.com/office/drawing/2014/main" xmlns="" id="{0BAA61A9-C195-4A12-9B69-AFD9BD496597}"/>
              </a:ext>
            </a:extLst>
          </p:cNvPr>
          <p:cNvSpPr>
            <a:spLocks noGrp="1"/>
          </p:cNvSpPr>
          <p:nvPr>
            <p:ph type="dt" sz="half" idx="10"/>
          </p:nvPr>
        </p:nvSpPr>
        <p:spPr/>
        <p:txBody>
          <a:bodyPr/>
          <a:lstStyle/>
          <a:p>
            <a:r>
              <a:rPr kumimoji="1" lang="en-US" altLang="ja-JP"/>
              <a:t>2017/9/17</a:t>
            </a:r>
            <a:endParaRPr kumimoji="1" lang="ja-JP" altLang="en-US"/>
          </a:p>
        </p:txBody>
      </p:sp>
      <p:sp>
        <p:nvSpPr>
          <p:cNvPr id="10" name="スライド番号プレースホルダー 9">
            <a:extLst>
              <a:ext uri="{FF2B5EF4-FFF2-40B4-BE49-F238E27FC236}">
                <a16:creationId xmlns:a16="http://schemas.microsoft.com/office/drawing/2014/main" xmlns="" id="{DE0F1F11-820F-4A5A-8E5C-FACFB6DCB04B}"/>
              </a:ext>
            </a:extLst>
          </p:cNvPr>
          <p:cNvSpPr>
            <a:spLocks noGrp="1"/>
          </p:cNvSpPr>
          <p:nvPr>
            <p:ph type="sldNum" sz="quarter" idx="12"/>
          </p:nvPr>
        </p:nvSpPr>
        <p:spPr/>
        <p:txBody>
          <a:bodyPr/>
          <a:lstStyle/>
          <a:p>
            <a:fld id="{614497F5-5DE3-4238-892C-5C8A74B78644}" type="slidenum">
              <a:rPr kumimoji="1" lang="ja-JP" altLang="en-US" smtClean="0"/>
              <a:t>18</a:t>
            </a:fld>
            <a:endParaRPr kumimoji="1" lang="ja-JP" altLang="en-US"/>
          </a:p>
        </p:txBody>
      </p:sp>
    </p:spTree>
    <p:extLst>
      <p:ext uri="{BB962C8B-B14F-4D97-AF65-F5344CB8AC3E}">
        <p14:creationId xmlns:p14="http://schemas.microsoft.com/office/powerpoint/2010/main" val="2809546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11695394-79E0-4102-9D0A-519274D4215D}"/>
              </a:ext>
            </a:extLst>
          </p:cNvPr>
          <p:cNvSpPr>
            <a:spLocks noGrp="1"/>
          </p:cNvSpPr>
          <p:nvPr>
            <p:ph type="title"/>
          </p:nvPr>
        </p:nvSpPr>
        <p:spPr>
          <a:xfrm>
            <a:off x="422565" y="309709"/>
            <a:ext cx="10515600" cy="1325563"/>
          </a:xfrm>
        </p:spPr>
        <p:txBody>
          <a:bodyPr>
            <a:normAutofit/>
          </a:bodyPr>
          <a:lstStyle/>
          <a:p>
            <a:r>
              <a:rPr kumimoji="1" lang="ja-JP" altLang="en-US" sz="4900" dirty="0"/>
              <a:t>現状分析②</a:t>
            </a:r>
            <a:r>
              <a:rPr kumimoji="1" lang="en-US" altLang="ja-JP" sz="4900" dirty="0"/>
              <a:t/>
            </a:r>
            <a:br>
              <a:rPr kumimoji="1" lang="en-US" altLang="ja-JP" sz="4900" dirty="0"/>
            </a:br>
            <a:r>
              <a:rPr kumimoji="1" lang="en-US" altLang="ja-JP" sz="3600" dirty="0"/>
              <a:t>LINE</a:t>
            </a:r>
            <a:r>
              <a:rPr lang="ja-JP" altLang="en-US" sz="3600" dirty="0"/>
              <a:t>内で搭載されている人工知能について</a:t>
            </a:r>
            <a:endParaRPr kumimoji="1" lang="ja-JP" altLang="en-US" dirty="0"/>
          </a:p>
        </p:txBody>
      </p:sp>
      <p:sp>
        <p:nvSpPr>
          <p:cNvPr id="3" name="テキスト ボックス 2">
            <a:extLst>
              <a:ext uri="{FF2B5EF4-FFF2-40B4-BE49-F238E27FC236}">
                <a16:creationId xmlns:a16="http://schemas.microsoft.com/office/drawing/2014/main" xmlns="" id="{586837E3-8781-401A-97CB-2CDF1C888555}"/>
              </a:ext>
            </a:extLst>
          </p:cNvPr>
          <p:cNvSpPr txBox="1"/>
          <p:nvPr/>
        </p:nvSpPr>
        <p:spPr>
          <a:xfrm>
            <a:off x="1232649" y="1690688"/>
            <a:ext cx="10639553" cy="5355312"/>
          </a:xfrm>
          <a:prstGeom prst="rect">
            <a:avLst/>
          </a:prstGeom>
          <a:noFill/>
        </p:spPr>
        <p:txBody>
          <a:bodyPr wrap="square" rtlCol="0">
            <a:spAutoFit/>
          </a:bodyPr>
          <a:lstStyle/>
          <a:p>
            <a:r>
              <a:rPr lang="ja-JP" altLang="en-US" dirty="0"/>
              <a:t>・</a:t>
            </a:r>
            <a:r>
              <a:rPr lang="en-US" altLang="ja-JP" dirty="0"/>
              <a:t>LINE</a:t>
            </a:r>
            <a:r>
              <a:rPr lang="ja-JP" altLang="en-US" dirty="0"/>
              <a:t>内で搭載される人工知能は数多くある人工知能の中でも「会話ボット」というものに</a:t>
            </a:r>
            <a:endParaRPr lang="en-US" altLang="ja-JP" dirty="0"/>
          </a:p>
          <a:p>
            <a:r>
              <a:rPr lang="ja-JP" altLang="en-US" dirty="0"/>
              <a:t>　分類される</a:t>
            </a:r>
            <a:endParaRPr lang="en-US" altLang="ja-JP" dirty="0"/>
          </a:p>
          <a:p>
            <a:endParaRPr lang="en-US" altLang="ja-JP" dirty="0"/>
          </a:p>
          <a:p>
            <a:r>
              <a:rPr lang="ja-JP" altLang="en-US" dirty="0"/>
              <a:t>・</a:t>
            </a:r>
            <a:r>
              <a:rPr lang="en-US" altLang="ja-JP" dirty="0"/>
              <a:t>EX</a:t>
            </a:r>
            <a:r>
              <a:rPr lang="ja-JP" altLang="en-US" dirty="0"/>
              <a:t>）パンダ一郎、りんな　など</a:t>
            </a:r>
            <a:r>
              <a:rPr lang="en-US" altLang="ja-JP" dirty="0"/>
              <a:t>…</a:t>
            </a:r>
          </a:p>
          <a:p>
            <a:endParaRPr lang="en-US" altLang="ja-JP" dirty="0"/>
          </a:p>
          <a:p>
            <a:r>
              <a:rPr lang="ja-JP" altLang="en-US" dirty="0"/>
              <a:t>・</a:t>
            </a:r>
            <a:r>
              <a:rPr kumimoji="1" lang="ja-JP" altLang="en-US" dirty="0"/>
              <a:t>会話ボットとは、話しかけられた内容を自然言語処理などの手法で</a:t>
            </a:r>
            <a:r>
              <a:rPr lang="ja-JP" altLang="en-US" dirty="0"/>
              <a:t>解析し</a:t>
            </a:r>
            <a:r>
              <a:rPr kumimoji="1" lang="ja-JP" altLang="en-US" dirty="0"/>
              <a:t>、キーワードなどを</a:t>
            </a:r>
            <a:endParaRPr kumimoji="1" lang="en-US" altLang="ja-JP" dirty="0"/>
          </a:p>
          <a:p>
            <a:r>
              <a:rPr lang="ja-JP" altLang="en-US" dirty="0"/>
              <a:t>　</a:t>
            </a:r>
            <a:r>
              <a:rPr kumimoji="1" lang="ja-JP" altLang="en-US" dirty="0"/>
              <a:t>抽出して、それに関連する「あらかじめ決められた」回答を返す人工知能のこと</a:t>
            </a:r>
            <a:endParaRPr kumimoji="1" lang="en-US" altLang="ja-JP" dirty="0"/>
          </a:p>
          <a:p>
            <a:endParaRPr lang="en-US" altLang="ja-JP" dirty="0"/>
          </a:p>
          <a:p>
            <a:r>
              <a:rPr lang="ja-JP" altLang="en-US" dirty="0"/>
              <a:t>・決められた回答を返すだけなので、謙遜の意味も込められて人口無脳（無能）と呼ばれること</a:t>
            </a:r>
            <a:endParaRPr lang="en-US" altLang="ja-JP" dirty="0"/>
          </a:p>
          <a:p>
            <a:r>
              <a:rPr lang="ja-JP" altLang="en-US" dirty="0"/>
              <a:t>　もある　実際に様々な応用法も広まっている</a:t>
            </a:r>
            <a:endParaRPr lang="en-US" altLang="ja-JP" dirty="0"/>
          </a:p>
          <a:p>
            <a:endParaRPr lang="en-US" altLang="ja-JP" dirty="0"/>
          </a:p>
          <a:p>
            <a:endParaRPr lang="en-US" altLang="ja-JP" dirty="0"/>
          </a:p>
          <a:p>
            <a:r>
              <a:rPr lang="ja-JP" altLang="en-US" dirty="0"/>
              <a:t>・パンダ一郎のプレリリース資料によれば、</a:t>
            </a:r>
            <a:r>
              <a:rPr lang="en-US" altLang="ja-JP" dirty="0"/>
              <a:t>LINE</a:t>
            </a:r>
            <a:r>
              <a:rPr lang="ja-JP" altLang="en-US" dirty="0"/>
              <a:t>ユーザーからの発言に対して、自然言語処理</a:t>
            </a:r>
            <a:endParaRPr lang="en-US" altLang="ja-JP" dirty="0"/>
          </a:p>
          <a:p>
            <a:r>
              <a:rPr lang="ja-JP" altLang="en-US" dirty="0"/>
              <a:t>　によりキーワードなどを取り出し、特に求人や天気などに関する内容であれば詳しい情報を</a:t>
            </a:r>
            <a:endParaRPr lang="en-US" altLang="ja-JP" dirty="0"/>
          </a:p>
          <a:p>
            <a:r>
              <a:rPr lang="ja-JP" altLang="en-US" dirty="0"/>
              <a:t>　含んで、応答を返すシステムとなっている</a:t>
            </a:r>
            <a:endParaRPr lang="en-US" altLang="ja-JP" dirty="0"/>
          </a:p>
          <a:p>
            <a:endParaRPr lang="en-US" altLang="ja-JP" dirty="0"/>
          </a:p>
          <a:p>
            <a:r>
              <a:rPr lang="ja-JP" altLang="en-US" dirty="0"/>
              <a:t>・ユーザー状態も考慮されたうえで適した回答が選択されるので、自然な会話が成り立つように</a:t>
            </a:r>
            <a:endParaRPr lang="en-US" altLang="ja-JP" dirty="0"/>
          </a:p>
          <a:p>
            <a:r>
              <a:rPr lang="ja-JP" altLang="en-US" dirty="0"/>
              <a:t>　なっている</a:t>
            </a:r>
            <a:endParaRPr lang="en-US" altLang="ja-JP" dirty="0"/>
          </a:p>
          <a:p>
            <a:endParaRPr kumimoji="1" lang="en-US" altLang="ja-JP" dirty="0"/>
          </a:p>
        </p:txBody>
      </p:sp>
      <p:sp>
        <p:nvSpPr>
          <p:cNvPr id="6" name="左中かっこ 5">
            <a:extLst>
              <a:ext uri="{FF2B5EF4-FFF2-40B4-BE49-F238E27FC236}">
                <a16:creationId xmlns:a16="http://schemas.microsoft.com/office/drawing/2014/main" xmlns="" id="{1E110F51-C050-49C4-AD76-113300239ADF}"/>
              </a:ext>
            </a:extLst>
          </p:cNvPr>
          <p:cNvSpPr/>
          <p:nvPr/>
        </p:nvSpPr>
        <p:spPr>
          <a:xfrm>
            <a:off x="848718" y="1672757"/>
            <a:ext cx="388415" cy="5005947"/>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7" name="日付プレースホルダー 6">
            <a:extLst>
              <a:ext uri="{FF2B5EF4-FFF2-40B4-BE49-F238E27FC236}">
                <a16:creationId xmlns:a16="http://schemas.microsoft.com/office/drawing/2014/main" xmlns="" id="{F2AEFA81-3D69-476B-95DB-8958CB61739E}"/>
              </a:ext>
            </a:extLst>
          </p:cNvPr>
          <p:cNvSpPr>
            <a:spLocks noGrp="1"/>
          </p:cNvSpPr>
          <p:nvPr>
            <p:ph type="dt" sz="half" idx="10"/>
          </p:nvPr>
        </p:nvSpPr>
        <p:spPr/>
        <p:txBody>
          <a:bodyPr/>
          <a:lstStyle/>
          <a:p>
            <a:r>
              <a:rPr kumimoji="1" lang="en-US" altLang="ja-JP"/>
              <a:t>2017/9/17</a:t>
            </a:r>
            <a:endParaRPr kumimoji="1" lang="ja-JP" altLang="en-US"/>
          </a:p>
        </p:txBody>
      </p:sp>
      <p:sp>
        <p:nvSpPr>
          <p:cNvPr id="8" name="スライド番号プレースホルダー 7">
            <a:extLst>
              <a:ext uri="{FF2B5EF4-FFF2-40B4-BE49-F238E27FC236}">
                <a16:creationId xmlns:a16="http://schemas.microsoft.com/office/drawing/2014/main" xmlns="" id="{77F06CF9-8BC2-40AA-81A8-C602F0A813F2}"/>
              </a:ext>
            </a:extLst>
          </p:cNvPr>
          <p:cNvSpPr>
            <a:spLocks noGrp="1"/>
          </p:cNvSpPr>
          <p:nvPr>
            <p:ph type="sldNum" sz="quarter" idx="12"/>
          </p:nvPr>
        </p:nvSpPr>
        <p:spPr/>
        <p:txBody>
          <a:bodyPr/>
          <a:lstStyle/>
          <a:p>
            <a:fld id="{614497F5-5DE3-4238-892C-5C8A74B78644}" type="slidenum">
              <a:rPr kumimoji="1" lang="ja-JP" altLang="en-US" smtClean="0"/>
              <a:t>19</a:t>
            </a:fld>
            <a:endParaRPr kumimoji="1" lang="ja-JP" altLang="en-US"/>
          </a:p>
        </p:txBody>
      </p:sp>
    </p:spTree>
    <p:extLst>
      <p:ext uri="{BB962C8B-B14F-4D97-AF65-F5344CB8AC3E}">
        <p14:creationId xmlns:p14="http://schemas.microsoft.com/office/powerpoint/2010/main" val="3473498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3350" y="406689"/>
            <a:ext cx="10515600" cy="1325563"/>
          </a:xfrm>
        </p:spPr>
        <p:txBody>
          <a:bodyPr/>
          <a:lstStyle/>
          <a:p>
            <a:r>
              <a:rPr kumimoji="1" lang="ja-JP" altLang="en-US" dirty="0"/>
              <a:t>研究概要</a:t>
            </a:r>
          </a:p>
        </p:txBody>
      </p:sp>
      <p:sp>
        <p:nvSpPr>
          <p:cNvPr id="3" name="コンテンツ プレースホルダー 2"/>
          <p:cNvSpPr>
            <a:spLocks noGrp="1"/>
          </p:cNvSpPr>
          <p:nvPr>
            <p:ph idx="1"/>
          </p:nvPr>
        </p:nvSpPr>
        <p:spPr>
          <a:xfrm>
            <a:off x="838199" y="1614921"/>
            <a:ext cx="10751127" cy="4433021"/>
          </a:xfrm>
        </p:spPr>
        <p:txBody>
          <a:bodyPr>
            <a:normAutofit/>
          </a:bodyPr>
          <a:lstStyle/>
          <a:p>
            <a:r>
              <a:rPr lang="ja-JP" altLang="en-US" sz="2400" dirty="0"/>
              <a:t>近年スマートフォンを用いたソーシャルメディア内での情報収集が盛んに</a:t>
            </a:r>
            <a:endParaRPr lang="en-US" altLang="ja-JP" sz="2400" dirty="0"/>
          </a:p>
          <a:p>
            <a:pPr marL="0" indent="0">
              <a:buNone/>
            </a:pPr>
            <a:r>
              <a:rPr lang="ja-JP" altLang="en-US" sz="2400" dirty="0"/>
              <a:t>　行われている</a:t>
            </a:r>
            <a:endParaRPr lang="en-US" altLang="ja-JP" sz="2400" dirty="0"/>
          </a:p>
          <a:p>
            <a:pPr marL="0" indent="0">
              <a:buNone/>
            </a:pPr>
            <a:r>
              <a:rPr lang="ja-JP" altLang="en-US" sz="2400" dirty="0"/>
              <a:t>　数多くある</a:t>
            </a:r>
            <a:r>
              <a:rPr lang="en-US" altLang="ja-JP" sz="2400" dirty="0"/>
              <a:t>SNS</a:t>
            </a:r>
            <a:r>
              <a:rPr lang="ja-JP" altLang="en-US" sz="2400" dirty="0"/>
              <a:t>の中から登録ユーザー数が最も多く、利用人数が増加して</a:t>
            </a:r>
            <a:endParaRPr lang="en-US" altLang="ja-JP" sz="2400" dirty="0"/>
          </a:p>
          <a:p>
            <a:pPr marL="0" indent="0">
              <a:buNone/>
            </a:pPr>
            <a:r>
              <a:rPr lang="ja-JP" altLang="en-US" sz="2400" dirty="0"/>
              <a:t>　いるという点から</a:t>
            </a:r>
            <a:r>
              <a:rPr lang="en-US" altLang="ja-JP" sz="2400" dirty="0"/>
              <a:t>LINE</a:t>
            </a:r>
            <a:r>
              <a:rPr lang="ja-JP" altLang="en-US" sz="2400" dirty="0"/>
              <a:t>に注目する</a:t>
            </a:r>
            <a:endParaRPr lang="en-US" altLang="ja-JP" sz="2400" dirty="0"/>
          </a:p>
          <a:p>
            <a:pPr marL="0" indent="0">
              <a:buNone/>
            </a:pPr>
            <a:endParaRPr kumimoji="1" lang="en-US" altLang="ja-JP" sz="2400" dirty="0"/>
          </a:p>
          <a:p>
            <a:r>
              <a:rPr lang="ja-JP" altLang="en-US" sz="2400" dirty="0"/>
              <a:t>顧客に対して効果のある</a:t>
            </a:r>
            <a:r>
              <a:rPr lang="en-US" altLang="ja-JP" sz="2400" dirty="0"/>
              <a:t>LINE</a:t>
            </a:r>
            <a:r>
              <a:rPr lang="ja-JP" altLang="en-US" sz="2400" dirty="0"/>
              <a:t>の有益な広告手法を明らかにする</a:t>
            </a:r>
            <a:endParaRPr kumimoji="1" lang="en-US" altLang="ja-JP" sz="2400" dirty="0"/>
          </a:p>
        </p:txBody>
      </p:sp>
      <p:pic>
        <p:nvPicPr>
          <p:cNvPr id="4" name="図 3">
            <a:extLst>
              <a:ext uri="{FF2B5EF4-FFF2-40B4-BE49-F238E27FC236}">
                <a16:creationId xmlns:a16="http://schemas.microsoft.com/office/drawing/2014/main" xmlns="" id="{DB1EA291-E381-4DE7-93C0-BD0FADC588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4011" y="4211781"/>
            <a:ext cx="2340905" cy="2358595"/>
          </a:xfrm>
          <a:prstGeom prst="rect">
            <a:avLst/>
          </a:prstGeom>
        </p:spPr>
      </p:pic>
      <p:pic>
        <p:nvPicPr>
          <p:cNvPr id="5" name="図 4">
            <a:extLst>
              <a:ext uri="{FF2B5EF4-FFF2-40B4-BE49-F238E27FC236}">
                <a16:creationId xmlns:a16="http://schemas.microsoft.com/office/drawing/2014/main" xmlns="" id="{1468D994-B25A-4448-8816-D5059761CAD3}"/>
              </a:ext>
            </a:extLst>
          </p:cNvPr>
          <p:cNvPicPr>
            <a:picLocks noChangeAspect="1"/>
          </p:cNvPicPr>
          <p:nvPr/>
        </p:nvPicPr>
        <p:blipFill rotWithShape="1">
          <a:blip r:embed="rId4">
            <a:extLst>
              <a:ext uri="{28A0092B-C50C-407E-A947-70E740481C1C}">
                <a14:useLocalDpi xmlns:a14="http://schemas.microsoft.com/office/drawing/2010/main" val="0"/>
              </a:ext>
            </a:extLst>
          </a:blip>
          <a:srcRect t="22416"/>
          <a:stretch/>
        </p:blipFill>
        <p:spPr>
          <a:xfrm>
            <a:off x="7302444" y="5167947"/>
            <a:ext cx="1598130" cy="1342845"/>
          </a:xfrm>
          <a:prstGeom prst="rect">
            <a:avLst/>
          </a:prstGeom>
        </p:spPr>
      </p:pic>
      <p:pic>
        <p:nvPicPr>
          <p:cNvPr id="6" name="図 5">
            <a:extLst>
              <a:ext uri="{FF2B5EF4-FFF2-40B4-BE49-F238E27FC236}">
                <a16:creationId xmlns:a16="http://schemas.microsoft.com/office/drawing/2014/main" xmlns="" id="{B2AB80BF-9859-4228-B8AB-CAA220C4DFE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031102" y="5169010"/>
            <a:ext cx="1154846" cy="1342845"/>
          </a:xfrm>
          <a:prstGeom prst="rect">
            <a:avLst/>
          </a:prstGeom>
        </p:spPr>
      </p:pic>
      <p:pic>
        <p:nvPicPr>
          <p:cNvPr id="7" name="図 6">
            <a:extLst>
              <a:ext uri="{FF2B5EF4-FFF2-40B4-BE49-F238E27FC236}">
                <a16:creationId xmlns:a16="http://schemas.microsoft.com/office/drawing/2014/main" xmlns="" id="{06C7B7A6-CE8A-4F78-AEBD-2A5A71664C8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4431512" y="5040724"/>
            <a:ext cx="1379186" cy="1471131"/>
          </a:xfrm>
          <a:prstGeom prst="rect">
            <a:avLst/>
          </a:prstGeom>
        </p:spPr>
      </p:pic>
      <p:sp>
        <p:nvSpPr>
          <p:cNvPr id="10" name="日付プレースホルダー 9">
            <a:extLst>
              <a:ext uri="{FF2B5EF4-FFF2-40B4-BE49-F238E27FC236}">
                <a16:creationId xmlns:a16="http://schemas.microsoft.com/office/drawing/2014/main" xmlns="" id="{5C913AA2-FF1C-47AF-8AF2-D59533D803D3}"/>
              </a:ext>
            </a:extLst>
          </p:cNvPr>
          <p:cNvSpPr>
            <a:spLocks noGrp="1"/>
          </p:cNvSpPr>
          <p:nvPr>
            <p:ph type="dt" sz="half" idx="10"/>
          </p:nvPr>
        </p:nvSpPr>
        <p:spPr/>
        <p:txBody>
          <a:bodyPr/>
          <a:lstStyle/>
          <a:p>
            <a:r>
              <a:rPr kumimoji="1" lang="en-US" altLang="ja-JP"/>
              <a:t>2017/9/17</a:t>
            </a:r>
            <a:endParaRPr kumimoji="1" lang="ja-JP" altLang="en-US"/>
          </a:p>
        </p:txBody>
      </p:sp>
      <p:sp>
        <p:nvSpPr>
          <p:cNvPr id="11" name="スライド番号プレースホルダー 10">
            <a:extLst>
              <a:ext uri="{FF2B5EF4-FFF2-40B4-BE49-F238E27FC236}">
                <a16:creationId xmlns:a16="http://schemas.microsoft.com/office/drawing/2014/main" xmlns="" id="{3E6B7F24-CC4A-4BC0-B1B6-162516B27EE2}"/>
              </a:ext>
            </a:extLst>
          </p:cNvPr>
          <p:cNvSpPr>
            <a:spLocks noGrp="1"/>
          </p:cNvSpPr>
          <p:nvPr>
            <p:ph type="sldNum" sz="quarter" idx="12"/>
          </p:nvPr>
        </p:nvSpPr>
        <p:spPr/>
        <p:txBody>
          <a:bodyPr/>
          <a:lstStyle/>
          <a:p>
            <a:fld id="{614497F5-5DE3-4238-892C-5C8A74B78644}" type="slidenum">
              <a:rPr kumimoji="1" lang="ja-JP" altLang="en-US" smtClean="0"/>
              <a:t>2</a:t>
            </a:fld>
            <a:endParaRPr kumimoji="1" lang="ja-JP" altLang="en-US"/>
          </a:p>
        </p:txBody>
      </p:sp>
    </p:spTree>
    <p:extLst>
      <p:ext uri="{BB962C8B-B14F-4D97-AF65-F5344CB8AC3E}">
        <p14:creationId xmlns:p14="http://schemas.microsoft.com/office/powerpoint/2010/main" val="1200140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画面の領域"/>
          <p:cNvPicPr>
            <a:picLocks noChangeAspect="1"/>
          </p:cNvPicPr>
          <p:nvPr/>
        </p:nvPicPr>
        <p:blipFill rotWithShape="1">
          <a:blip r:embed="rId2">
            <a:extLst>
              <a:ext uri="{28A0092B-C50C-407E-A947-70E740481C1C}">
                <a14:useLocalDpi xmlns:a14="http://schemas.microsoft.com/office/drawing/2010/main" val="0"/>
              </a:ext>
            </a:extLst>
          </a:blip>
          <a:srcRect l="3999" b="293"/>
          <a:stretch/>
        </p:blipFill>
        <p:spPr>
          <a:xfrm>
            <a:off x="9002357" y="1628431"/>
            <a:ext cx="3040110" cy="4506686"/>
          </a:xfrm>
          <a:prstGeom prst="rect">
            <a:avLst/>
          </a:prstGeom>
          <a:ln w="12700">
            <a:solidFill>
              <a:schemeClr val="tx1"/>
            </a:solidFill>
          </a:ln>
        </p:spPr>
      </p:pic>
      <p:sp>
        <p:nvSpPr>
          <p:cNvPr id="15" name="爆発: 8 pt 14">
            <a:extLst>
              <a:ext uri="{FF2B5EF4-FFF2-40B4-BE49-F238E27FC236}">
                <a16:creationId xmlns:a16="http://schemas.microsoft.com/office/drawing/2014/main" xmlns="" id="{093533E2-6F2E-436A-9738-1CEF4D347331}"/>
              </a:ext>
            </a:extLst>
          </p:cNvPr>
          <p:cNvSpPr/>
          <p:nvPr/>
        </p:nvSpPr>
        <p:spPr>
          <a:xfrm>
            <a:off x="5936127" y="4991567"/>
            <a:ext cx="3233530" cy="1267257"/>
          </a:xfrm>
          <a:prstGeom prst="irregularSeal1">
            <a:avLst/>
          </a:prstGeom>
          <a:solidFill>
            <a:schemeClr val="tx2">
              <a:lumMod val="20000"/>
              <a:lumOff val="8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4" name="タイトル 3"/>
          <p:cNvSpPr>
            <a:spLocks noGrp="1"/>
          </p:cNvSpPr>
          <p:nvPr>
            <p:ph type="title"/>
          </p:nvPr>
        </p:nvSpPr>
        <p:spPr>
          <a:xfrm>
            <a:off x="268498" y="238051"/>
            <a:ext cx="10515600" cy="1325563"/>
          </a:xfrm>
        </p:spPr>
        <p:txBody>
          <a:bodyPr>
            <a:normAutofit/>
          </a:bodyPr>
          <a:lstStyle/>
          <a:p>
            <a:r>
              <a:rPr kumimoji="1" lang="ja-JP" altLang="en-US" dirty="0"/>
              <a:t>現状分析②</a:t>
            </a:r>
            <a:r>
              <a:rPr kumimoji="1" lang="en-US" altLang="ja-JP" dirty="0"/>
              <a:t/>
            </a:r>
            <a:br>
              <a:rPr kumimoji="1" lang="en-US" altLang="ja-JP" dirty="0"/>
            </a:br>
            <a:r>
              <a:rPr lang="en-US" altLang="ja-JP" sz="3600" dirty="0"/>
              <a:t>LINE</a:t>
            </a:r>
            <a:r>
              <a:rPr lang="ja-JP" altLang="en-US" sz="3600" dirty="0"/>
              <a:t>内で搭載されている人工知能について</a:t>
            </a:r>
            <a:endParaRPr kumimoji="1" lang="ja-JP" altLang="en-US" dirty="0"/>
          </a:p>
        </p:txBody>
      </p:sp>
      <p:sp>
        <p:nvSpPr>
          <p:cNvPr id="5" name="コンテンツ プレースホルダー 4"/>
          <p:cNvSpPr>
            <a:spLocks noGrp="1"/>
          </p:cNvSpPr>
          <p:nvPr>
            <p:ph sz="half" idx="2"/>
          </p:nvPr>
        </p:nvSpPr>
        <p:spPr>
          <a:xfrm>
            <a:off x="345370" y="1968212"/>
            <a:ext cx="5308779" cy="3623946"/>
          </a:xfrm>
        </p:spPr>
        <p:txBody>
          <a:bodyPr>
            <a:normAutofit/>
          </a:bodyPr>
          <a:lstStyle/>
          <a:p>
            <a:pPr marL="0" indent="0">
              <a:buNone/>
            </a:pPr>
            <a:r>
              <a:rPr lang="ja-JP" altLang="en-US" sz="1800" dirty="0"/>
              <a:t>ローソンの</a:t>
            </a:r>
            <a:r>
              <a:rPr lang="en-US" altLang="ja-JP" sz="1800" dirty="0"/>
              <a:t>LINE</a:t>
            </a:r>
            <a:r>
              <a:rPr lang="ja-JP" altLang="en-US" sz="1800" dirty="0"/>
              <a:t>公式アカウントで、公式キャラクターのあきこちゃんに</a:t>
            </a:r>
            <a:r>
              <a:rPr lang="en-US" altLang="ja-JP" sz="1800" dirty="0"/>
              <a:t>AI</a:t>
            </a:r>
            <a:r>
              <a:rPr lang="ja-JP" altLang="en-US" sz="1800" dirty="0"/>
              <a:t>機能を搭載</a:t>
            </a:r>
            <a:endParaRPr lang="en-US" altLang="ja-JP" sz="1800" dirty="0"/>
          </a:p>
          <a:p>
            <a:pPr marL="0" indent="0">
              <a:buNone/>
            </a:pPr>
            <a:r>
              <a:rPr lang="ja-JP" altLang="en-US" sz="1800" dirty="0"/>
              <a:t>⇒ユーザーからは会話が楽しく、暇つぶしにもなると評判で、ブロック解除や新規にフォローする人が増加</a:t>
            </a:r>
            <a:endParaRPr kumimoji="1" lang="ja-JP" altLang="en-US" sz="1800" dirty="0"/>
          </a:p>
        </p:txBody>
      </p:sp>
      <p:pic>
        <p:nvPicPr>
          <p:cNvPr id="14" name="図 13"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882" y="3373465"/>
            <a:ext cx="5410050" cy="2858709"/>
          </a:xfrm>
          <a:prstGeom prst="rect">
            <a:avLst/>
          </a:prstGeom>
          <a:ln w="12700">
            <a:solidFill>
              <a:schemeClr val="tx1"/>
            </a:solidFill>
          </a:ln>
        </p:spPr>
      </p:pic>
      <p:sp>
        <p:nvSpPr>
          <p:cNvPr id="6" name="テキスト ボックス 5">
            <a:extLst>
              <a:ext uri="{FF2B5EF4-FFF2-40B4-BE49-F238E27FC236}">
                <a16:creationId xmlns:a16="http://schemas.microsoft.com/office/drawing/2014/main" xmlns="" id="{C9E58B02-A3DD-4F84-8047-EA5DB39BC22B}"/>
              </a:ext>
            </a:extLst>
          </p:cNvPr>
          <p:cNvSpPr txBox="1"/>
          <p:nvPr/>
        </p:nvSpPr>
        <p:spPr>
          <a:xfrm>
            <a:off x="6030474" y="1956696"/>
            <a:ext cx="3040448" cy="2031325"/>
          </a:xfrm>
          <a:prstGeom prst="rect">
            <a:avLst/>
          </a:prstGeom>
          <a:noFill/>
        </p:spPr>
        <p:txBody>
          <a:bodyPr wrap="square" rtlCol="0">
            <a:spAutoFit/>
          </a:bodyPr>
          <a:lstStyle/>
          <a:p>
            <a:r>
              <a:rPr lang="ja-JP" altLang="en-US" dirty="0"/>
              <a:t>アスクルの個人向け通販サイト「ＬＯＨＡＣＯ（ロハコ）」の問い合わせ対応のためにＡＩを備えたマナミさんを採用</a:t>
            </a:r>
            <a:endParaRPr lang="en-US" altLang="ja-JP" dirty="0"/>
          </a:p>
          <a:p>
            <a:r>
              <a:rPr lang="ja-JP" altLang="en-US" dirty="0"/>
              <a:t>⇒今では約</a:t>
            </a:r>
            <a:r>
              <a:rPr lang="en-US" altLang="ja-JP" dirty="0"/>
              <a:t>6</a:t>
            </a:r>
            <a:r>
              <a:rPr lang="ja-JP" altLang="en-US" dirty="0"/>
              <a:t>人分の仕事をし、雑談もうまくこなす</a:t>
            </a:r>
            <a:endParaRPr lang="en-US" altLang="ja-JP" dirty="0"/>
          </a:p>
        </p:txBody>
      </p:sp>
      <p:sp>
        <p:nvSpPr>
          <p:cNvPr id="7" name="テキスト ボックス 6">
            <a:extLst>
              <a:ext uri="{FF2B5EF4-FFF2-40B4-BE49-F238E27FC236}">
                <a16:creationId xmlns:a16="http://schemas.microsoft.com/office/drawing/2014/main" xmlns="" id="{A332D01F-77F7-4FEF-8747-5A750DB2A3AF}"/>
              </a:ext>
            </a:extLst>
          </p:cNvPr>
          <p:cNvSpPr txBox="1"/>
          <p:nvPr/>
        </p:nvSpPr>
        <p:spPr>
          <a:xfrm>
            <a:off x="6030474" y="5177934"/>
            <a:ext cx="3017781" cy="1754326"/>
          </a:xfrm>
          <a:prstGeom prst="rect">
            <a:avLst/>
          </a:prstGeom>
          <a:noFill/>
        </p:spPr>
        <p:txBody>
          <a:bodyPr wrap="square" rtlCol="0">
            <a:spAutoFit/>
          </a:bodyPr>
          <a:lstStyle/>
          <a:p>
            <a:r>
              <a:rPr lang="ja-JP" altLang="en-US" b="1" dirty="0"/>
              <a:t>相手がＡＩだと顧客は遠慮なく希望を伝えられるという効果が期待できる！</a:t>
            </a:r>
            <a:br>
              <a:rPr lang="ja-JP" altLang="en-US" b="1" dirty="0"/>
            </a:br>
            <a:r>
              <a:rPr lang="ja-JP" altLang="en-US" dirty="0"/>
              <a:t/>
            </a:r>
            <a:br>
              <a:rPr lang="ja-JP" altLang="en-US" dirty="0"/>
            </a:br>
            <a:endParaRPr lang="ja-JP" altLang="en-US" dirty="0"/>
          </a:p>
          <a:p>
            <a:endParaRPr kumimoji="1" lang="ja-JP" altLang="en-US" dirty="0"/>
          </a:p>
        </p:txBody>
      </p:sp>
      <p:cxnSp>
        <p:nvCxnSpPr>
          <p:cNvPr id="13" name="直線コネクタ 12">
            <a:extLst>
              <a:ext uri="{FF2B5EF4-FFF2-40B4-BE49-F238E27FC236}">
                <a16:creationId xmlns:a16="http://schemas.microsoft.com/office/drawing/2014/main" xmlns="" id="{15F7BF0D-7B44-4769-A161-130328A5D968}"/>
              </a:ext>
            </a:extLst>
          </p:cNvPr>
          <p:cNvCxnSpPr>
            <a:cxnSpLocks/>
          </p:cNvCxnSpPr>
          <p:nvPr/>
        </p:nvCxnSpPr>
        <p:spPr>
          <a:xfrm>
            <a:off x="5854658" y="1612103"/>
            <a:ext cx="0" cy="484259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 name="矢印: 下 7">
            <a:extLst>
              <a:ext uri="{FF2B5EF4-FFF2-40B4-BE49-F238E27FC236}">
                <a16:creationId xmlns:a16="http://schemas.microsoft.com/office/drawing/2014/main" xmlns="" id="{98902AD8-2684-4905-A900-6C1F9765AC7A}"/>
              </a:ext>
            </a:extLst>
          </p:cNvPr>
          <p:cNvSpPr/>
          <p:nvPr/>
        </p:nvSpPr>
        <p:spPr>
          <a:xfrm>
            <a:off x="7143661" y="4316286"/>
            <a:ext cx="651163" cy="620953"/>
          </a:xfrm>
          <a:prstGeom prst="downArrow">
            <a:avLst/>
          </a:prstGeom>
          <a:solidFill>
            <a:schemeClr val="accent2">
              <a:lumMod val="20000"/>
              <a:lumOff val="8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xmlns="" id="{5C1D219B-5898-4EB1-BCB4-5534E65F5779}"/>
              </a:ext>
            </a:extLst>
          </p:cNvPr>
          <p:cNvSpPr txBox="1"/>
          <p:nvPr/>
        </p:nvSpPr>
        <p:spPr>
          <a:xfrm>
            <a:off x="3148653" y="6280041"/>
            <a:ext cx="4171884" cy="276999"/>
          </a:xfrm>
          <a:prstGeom prst="rect">
            <a:avLst/>
          </a:prstGeom>
          <a:noFill/>
        </p:spPr>
        <p:txBody>
          <a:bodyPr wrap="square" rtlCol="0">
            <a:spAutoFit/>
          </a:bodyPr>
          <a:lstStyle/>
          <a:p>
            <a:r>
              <a:rPr kumimoji="1" lang="ja-JP" altLang="en-US" sz="1200" dirty="0"/>
              <a:t>出典</a:t>
            </a:r>
            <a:r>
              <a:rPr lang="ja-JP" altLang="en-US" sz="1200" dirty="0"/>
              <a:t>：日経産業新聞　</a:t>
            </a:r>
            <a:r>
              <a:rPr kumimoji="1" lang="en-US" altLang="ja-JP" sz="1200" dirty="0"/>
              <a:t>2017</a:t>
            </a:r>
            <a:r>
              <a:rPr kumimoji="1" lang="ja-JP" altLang="en-US" sz="1200" dirty="0"/>
              <a:t>年</a:t>
            </a:r>
            <a:r>
              <a:rPr lang="en-US" altLang="ja-JP" sz="1200" dirty="0"/>
              <a:t>7</a:t>
            </a:r>
            <a:r>
              <a:rPr kumimoji="1" lang="ja-JP" altLang="en-US" sz="1200" dirty="0"/>
              <a:t>月</a:t>
            </a:r>
            <a:r>
              <a:rPr lang="en-US" altLang="ja-JP" sz="1200" dirty="0"/>
              <a:t>6</a:t>
            </a:r>
            <a:r>
              <a:rPr kumimoji="1" lang="ja-JP" altLang="en-US" sz="1200" dirty="0"/>
              <a:t>日</a:t>
            </a:r>
          </a:p>
        </p:txBody>
      </p:sp>
      <p:sp>
        <p:nvSpPr>
          <p:cNvPr id="17" name="テキスト ボックス 16">
            <a:extLst>
              <a:ext uri="{FF2B5EF4-FFF2-40B4-BE49-F238E27FC236}">
                <a16:creationId xmlns:a16="http://schemas.microsoft.com/office/drawing/2014/main" xmlns="" id="{8B4D0BDC-A427-49E8-8FA6-590017090291}"/>
              </a:ext>
            </a:extLst>
          </p:cNvPr>
          <p:cNvSpPr txBox="1"/>
          <p:nvPr/>
        </p:nvSpPr>
        <p:spPr>
          <a:xfrm>
            <a:off x="9047637" y="6197669"/>
            <a:ext cx="4217479" cy="276999"/>
          </a:xfrm>
          <a:prstGeom prst="rect">
            <a:avLst/>
          </a:prstGeom>
          <a:noFill/>
        </p:spPr>
        <p:txBody>
          <a:bodyPr wrap="square" rtlCol="0">
            <a:spAutoFit/>
          </a:bodyPr>
          <a:lstStyle/>
          <a:p>
            <a:r>
              <a:rPr kumimoji="1" lang="ja-JP" altLang="en-US" sz="1200" dirty="0"/>
              <a:t>出典</a:t>
            </a:r>
            <a:r>
              <a:rPr lang="ja-JP" altLang="en-US" sz="1200" dirty="0"/>
              <a:t>：日経</a:t>
            </a:r>
            <a:r>
              <a:rPr lang="en-US" altLang="ja-JP" sz="1200" dirty="0"/>
              <a:t>MJ</a:t>
            </a:r>
            <a:r>
              <a:rPr lang="ja-JP" altLang="en-US" sz="1200" dirty="0"/>
              <a:t>（流通新聞） </a:t>
            </a:r>
            <a:r>
              <a:rPr kumimoji="1" lang="en-US" altLang="ja-JP" sz="1200" dirty="0"/>
              <a:t>2016</a:t>
            </a:r>
            <a:r>
              <a:rPr kumimoji="1" lang="ja-JP" altLang="en-US" sz="1200" dirty="0"/>
              <a:t>年</a:t>
            </a:r>
            <a:r>
              <a:rPr kumimoji="1" lang="en-US" altLang="ja-JP" sz="1200" dirty="0"/>
              <a:t>9</a:t>
            </a:r>
            <a:r>
              <a:rPr kumimoji="1" lang="ja-JP" altLang="en-US" sz="1200" dirty="0"/>
              <a:t>月</a:t>
            </a:r>
            <a:r>
              <a:rPr kumimoji="1" lang="en-US" altLang="ja-JP" sz="1200" dirty="0"/>
              <a:t>16</a:t>
            </a:r>
            <a:r>
              <a:rPr kumimoji="1" lang="ja-JP" altLang="en-US" sz="1200" dirty="0"/>
              <a:t>日</a:t>
            </a:r>
          </a:p>
        </p:txBody>
      </p:sp>
      <p:sp>
        <p:nvSpPr>
          <p:cNvPr id="2" name="テキスト ボックス 1">
            <a:extLst>
              <a:ext uri="{FF2B5EF4-FFF2-40B4-BE49-F238E27FC236}">
                <a16:creationId xmlns:a16="http://schemas.microsoft.com/office/drawing/2014/main" xmlns="" id="{E6722856-71F2-4418-A851-F7CDF6E82081}"/>
              </a:ext>
            </a:extLst>
          </p:cNvPr>
          <p:cNvSpPr txBox="1"/>
          <p:nvPr/>
        </p:nvSpPr>
        <p:spPr>
          <a:xfrm>
            <a:off x="113319" y="1567937"/>
            <a:ext cx="3600798" cy="400275"/>
          </a:xfrm>
          <a:prstGeom prst="rect">
            <a:avLst/>
          </a:prstGeom>
          <a:noFill/>
        </p:spPr>
        <p:txBody>
          <a:bodyPr wrap="square" rtlCol="0">
            <a:spAutoFit/>
          </a:bodyPr>
          <a:lstStyle/>
          <a:p>
            <a:r>
              <a:rPr kumimoji="1" lang="ja-JP" altLang="en-US" sz="2000" dirty="0"/>
              <a:t>①コミュニケーション中心型</a:t>
            </a:r>
          </a:p>
        </p:txBody>
      </p:sp>
      <p:sp>
        <p:nvSpPr>
          <p:cNvPr id="18" name="テキスト ボックス 17">
            <a:extLst>
              <a:ext uri="{FF2B5EF4-FFF2-40B4-BE49-F238E27FC236}">
                <a16:creationId xmlns:a16="http://schemas.microsoft.com/office/drawing/2014/main" xmlns="" id="{2C9A01D8-7206-4F92-B673-9534BC5C2602}"/>
              </a:ext>
            </a:extLst>
          </p:cNvPr>
          <p:cNvSpPr txBox="1"/>
          <p:nvPr/>
        </p:nvSpPr>
        <p:spPr>
          <a:xfrm>
            <a:off x="5931073" y="1545980"/>
            <a:ext cx="2802536" cy="400110"/>
          </a:xfrm>
          <a:prstGeom prst="rect">
            <a:avLst/>
          </a:prstGeom>
          <a:noFill/>
        </p:spPr>
        <p:txBody>
          <a:bodyPr wrap="square" rtlCol="0">
            <a:spAutoFit/>
          </a:bodyPr>
          <a:lstStyle/>
          <a:p>
            <a:r>
              <a:rPr lang="ja-JP" altLang="en-US" sz="2000" dirty="0"/>
              <a:t>②接客代行型</a:t>
            </a:r>
            <a:endParaRPr kumimoji="1" lang="ja-JP" altLang="en-US" sz="2000" dirty="0"/>
          </a:p>
        </p:txBody>
      </p:sp>
      <p:sp>
        <p:nvSpPr>
          <p:cNvPr id="3" name="日付プレースホルダー 2">
            <a:extLst>
              <a:ext uri="{FF2B5EF4-FFF2-40B4-BE49-F238E27FC236}">
                <a16:creationId xmlns:a16="http://schemas.microsoft.com/office/drawing/2014/main" xmlns="" id="{64A85B9B-91FB-4B51-9883-342EA37206E6}"/>
              </a:ext>
            </a:extLst>
          </p:cNvPr>
          <p:cNvSpPr>
            <a:spLocks noGrp="1"/>
          </p:cNvSpPr>
          <p:nvPr>
            <p:ph type="dt" sz="half" idx="10"/>
          </p:nvPr>
        </p:nvSpPr>
        <p:spPr/>
        <p:txBody>
          <a:bodyPr/>
          <a:lstStyle/>
          <a:p>
            <a:r>
              <a:rPr kumimoji="1" lang="en-US" altLang="ja-JP" dirty="0"/>
              <a:t>2017/9/17</a:t>
            </a:r>
            <a:endParaRPr kumimoji="1" lang="ja-JP" altLang="en-US" dirty="0"/>
          </a:p>
        </p:txBody>
      </p:sp>
      <p:sp>
        <p:nvSpPr>
          <p:cNvPr id="12" name="スライド番号プレースホルダー 11">
            <a:extLst>
              <a:ext uri="{FF2B5EF4-FFF2-40B4-BE49-F238E27FC236}">
                <a16:creationId xmlns:a16="http://schemas.microsoft.com/office/drawing/2014/main" xmlns="" id="{86C67B39-7BAE-4F59-B8D8-D07DD1C5FF43}"/>
              </a:ext>
            </a:extLst>
          </p:cNvPr>
          <p:cNvSpPr>
            <a:spLocks noGrp="1"/>
          </p:cNvSpPr>
          <p:nvPr>
            <p:ph type="sldNum" sz="quarter" idx="12"/>
          </p:nvPr>
        </p:nvSpPr>
        <p:spPr/>
        <p:txBody>
          <a:bodyPr/>
          <a:lstStyle/>
          <a:p>
            <a:fld id="{614497F5-5DE3-4238-892C-5C8A74B78644}" type="slidenum">
              <a:rPr kumimoji="1" lang="ja-JP" altLang="en-US" smtClean="0"/>
              <a:t>20</a:t>
            </a:fld>
            <a:endParaRPr kumimoji="1" lang="ja-JP" altLang="en-US"/>
          </a:p>
        </p:txBody>
      </p:sp>
    </p:spTree>
    <p:extLst>
      <p:ext uri="{BB962C8B-B14F-4D97-AF65-F5344CB8AC3E}">
        <p14:creationId xmlns:p14="http://schemas.microsoft.com/office/powerpoint/2010/main" val="1368268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角丸四角形 3">
            <a:extLst>
              <a:ext uri="{FF2B5EF4-FFF2-40B4-BE49-F238E27FC236}">
                <a16:creationId xmlns:a16="http://schemas.microsoft.com/office/drawing/2014/main" xmlns="" id="{19B68589-440C-470B-B0D8-607D93523E2A}"/>
              </a:ext>
            </a:extLst>
          </p:cNvPr>
          <p:cNvSpPr/>
          <p:nvPr/>
        </p:nvSpPr>
        <p:spPr>
          <a:xfrm>
            <a:off x="891542" y="1815492"/>
            <a:ext cx="10441284" cy="1756681"/>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xmlns="" id="{B1E29966-B0D7-40F2-B858-DA9678896B36}"/>
              </a:ext>
            </a:extLst>
          </p:cNvPr>
          <p:cNvSpPr>
            <a:spLocks noGrp="1"/>
          </p:cNvSpPr>
          <p:nvPr>
            <p:ph type="title"/>
          </p:nvPr>
        </p:nvSpPr>
        <p:spPr>
          <a:xfrm>
            <a:off x="651171" y="365125"/>
            <a:ext cx="10515600" cy="1325563"/>
          </a:xfrm>
        </p:spPr>
        <p:txBody>
          <a:bodyPr/>
          <a:lstStyle/>
          <a:p>
            <a:r>
              <a:rPr kumimoji="1" lang="ja-JP" altLang="en-US" dirty="0"/>
              <a:t>研究目的</a:t>
            </a:r>
          </a:p>
        </p:txBody>
      </p:sp>
      <p:sp>
        <p:nvSpPr>
          <p:cNvPr id="6" name="テキスト ボックス 5">
            <a:extLst>
              <a:ext uri="{FF2B5EF4-FFF2-40B4-BE49-F238E27FC236}">
                <a16:creationId xmlns:a16="http://schemas.microsoft.com/office/drawing/2014/main" xmlns="" id="{9401EB82-E321-460F-B77F-11F6EF2B7E27}"/>
              </a:ext>
            </a:extLst>
          </p:cNvPr>
          <p:cNvSpPr txBox="1"/>
          <p:nvPr/>
        </p:nvSpPr>
        <p:spPr>
          <a:xfrm>
            <a:off x="958969" y="2284095"/>
            <a:ext cx="10394831" cy="830997"/>
          </a:xfrm>
          <a:prstGeom prst="rect">
            <a:avLst/>
          </a:prstGeom>
          <a:noFill/>
        </p:spPr>
        <p:txBody>
          <a:bodyPr wrap="square" rtlCol="0">
            <a:spAutoFit/>
          </a:bodyPr>
          <a:lstStyle/>
          <a:p>
            <a:r>
              <a:rPr lang="ja-JP" altLang="en-US" sz="2400" dirty="0"/>
              <a:t>前述の長所をうまく組み合わせることで、公式アカウントが顧客と長期的な関係を築くための効果的な運営方法を明らかにする</a:t>
            </a:r>
            <a:endParaRPr lang="en-US" altLang="ja-JP" sz="2400" dirty="0"/>
          </a:p>
        </p:txBody>
      </p:sp>
      <p:pic>
        <p:nvPicPr>
          <p:cNvPr id="9" name="図 8">
            <a:extLst>
              <a:ext uri="{FF2B5EF4-FFF2-40B4-BE49-F238E27FC236}">
                <a16:creationId xmlns:a16="http://schemas.microsoft.com/office/drawing/2014/main" xmlns="" id="{FE0326F0-E3AC-4B81-8FE3-2BFCF65D7C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64523" y="4523015"/>
            <a:ext cx="1426708" cy="1754775"/>
          </a:xfrm>
          <a:prstGeom prst="rect">
            <a:avLst/>
          </a:prstGeom>
        </p:spPr>
      </p:pic>
      <p:pic>
        <p:nvPicPr>
          <p:cNvPr id="11" name="図 10">
            <a:extLst>
              <a:ext uri="{FF2B5EF4-FFF2-40B4-BE49-F238E27FC236}">
                <a16:creationId xmlns:a16="http://schemas.microsoft.com/office/drawing/2014/main" xmlns="" id="{DCFFD5D7-FF1E-4FDC-80A2-5406ED141F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0793" y="4487598"/>
            <a:ext cx="1552563" cy="1814684"/>
          </a:xfrm>
          <a:prstGeom prst="rect">
            <a:avLst/>
          </a:prstGeom>
        </p:spPr>
      </p:pic>
      <p:pic>
        <p:nvPicPr>
          <p:cNvPr id="13" name="図 12">
            <a:extLst>
              <a:ext uri="{FF2B5EF4-FFF2-40B4-BE49-F238E27FC236}">
                <a16:creationId xmlns:a16="http://schemas.microsoft.com/office/drawing/2014/main" xmlns="" id="{25F420EF-ECBA-4651-8B14-E242C70217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28632">
            <a:off x="11002459" y="4919117"/>
            <a:ext cx="1229296" cy="1229296"/>
          </a:xfrm>
          <a:prstGeom prst="rect">
            <a:avLst/>
          </a:prstGeom>
        </p:spPr>
      </p:pic>
      <p:pic>
        <p:nvPicPr>
          <p:cNvPr id="15" name="図 14">
            <a:extLst>
              <a:ext uri="{FF2B5EF4-FFF2-40B4-BE49-F238E27FC236}">
                <a16:creationId xmlns:a16="http://schemas.microsoft.com/office/drawing/2014/main" xmlns="" id="{13ADDE8A-B76A-4E8C-A4B0-467DD242D2BE}"/>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GlowDiffused/>
                    </a14:imgEffect>
                    <a14:imgEffect>
                      <a14:saturation sat="33000"/>
                    </a14:imgEffect>
                  </a14:imgLayer>
                </a14:imgProps>
              </a:ext>
              <a:ext uri="{28A0092B-C50C-407E-A947-70E740481C1C}">
                <a14:useLocalDpi xmlns:a14="http://schemas.microsoft.com/office/drawing/2010/main" val="0"/>
              </a:ext>
            </a:extLst>
          </a:blip>
          <a:srcRect l="1" r="4033"/>
          <a:stretch/>
        </p:blipFill>
        <p:spPr>
          <a:xfrm>
            <a:off x="3626528" y="4020710"/>
            <a:ext cx="2704210" cy="2268982"/>
          </a:xfrm>
          <a:prstGeom prst="rect">
            <a:avLst/>
          </a:prstGeom>
        </p:spPr>
      </p:pic>
      <p:pic>
        <p:nvPicPr>
          <p:cNvPr id="16" name="図 15">
            <a:extLst>
              <a:ext uri="{FF2B5EF4-FFF2-40B4-BE49-F238E27FC236}">
                <a16:creationId xmlns:a16="http://schemas.microsoft.com/office/drawing/2014/main" xmlns="" id="{1CA175FD-AFA5-47EA-B459-FE355D496B2A}"/>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GlowDiffused/>
                    </a14:imgEffect>
                    <a14:imgEffect>
                      <a14:saturation sat="33000"/>
                    </a14:imgEffect>
                  </a14:imgLayer>
                </a14:imgProps>
              </a:ext>
              <a:ext uri="{28A0092B-C50C-407E-A947-70E740481C1C}">
                <a14:useLocalDpi xmlns:a14="http://schemas.microsoft.com/office/drawing/2010/main" val="0"/>
              </a:ext>
            </a:extLst>
          </a:blip>
          <a:srcRect l="1" r="4033"/>
          <a:stretch/>
        </p:blipFill>
        <p:spPr>
          <a:xfrm>
            <a:off x="6241426" y="4020710"/>
            <a:ext cx="2704210" cy="2281572"/>
          </a:xfrm>
          <a:prstGeom prst="rect">
            <a:avLst/>
          </a:prstGeom>
        </p:spPr>
      </p:pic>
      <p:sp>
        <p:nvSpPr>
          <p:cNvPr id="3" name="日付プレースホルダー 2">
            <a:extLst>
              <a:ext uri="{FF2B5EF4-FFF2-40B4-BE49-F238E27FC236}">
                <a16:creationId xmlns:a16="http://schemas.microsoft.com/office/drawing/2014/main" xmlns="" id="{5233D864-B90C-4F1E-96E2-7A8D0E882A83}"/>
              </a:ext>
            </a:extLst>
          </p:cNvPr>
          <p:cNvSpPr>
            <a:spLocks noGrp="1"/>
          </p:cNvSpPr>
          <p:nvPr>
            <p:ph type="dt" sz="half" idx="10"/>
          </p:nvPr>
        </p:nvSpPr>
        <p:spPr/>
        <p:txBody>
          <a:bodyPr/>
          <a:lstStyle/>
          <a:p>
            <a:r>
              <a:rPr kumimoji="1" lang="en-US" altLang="ja-JP"/>
              <a:t>2017/9/17</a:t>
            </a:r>
            <a:endParaRPr kumimoji="1" lang="ja-JP" altLang="en-US"/>
          </a:p>
        </p:txBody>
      </p:sp>
      <p:sp>
        <p:nvSpPr>
          <p:cNvPr id="4" name="スライド番号プレースホルダー 3">
            <a:extLst>
              <a:ext uri="{FF2B5EF4-FFF2-40B4-BE49-F238E27FC236}">
                <a16:creationId xmlns:a16="http://schemas.microsoft.com/office/drawing/2014/main" xmlns="" id="{57E671F8-02CE-4A8B-82EA-3C17168CD4EE}"/>
              </a:ext>
            </a:extLst>
          </p:cNvPr>
          <p:cNvSpPr>
            <a:spLocks noGrp="1"/>
          </p:cNvSpPr>
          <p:nvPr>
            <p:ph type="sldNum" sz="quarter" idx="12"/>
          </p:nvPr>
        </p:nvSpPr>
        <p:spPr/>
        <p:txBody>
          <a:bodyPr/>
          <a:lstStyle/>
          <a:p>
            <a:fld id="{614497F5-5DE3-4238-892C-5C8A74B78644}" type="slidenum">
              <a:rPr kumimoji="1" lang="ja-JP" altLang="en-US" smtClean="0"/>
              <a:t>21</a:t>
            </a:fld>
            <a:endParaRPr kumimoji="1" lang="ja-JP" altLang="en-US"/>
          </a:p>
        </p:txBody>
      </p:sp>
    </p:spTree>
    <p:extLst>
      <p:ext uri="{BB962C8B-B14F-4D97-AF65-F5344CB8AC3E}">
        <p14:creationId xmlns:p14="http://schemas.microsoft.com/office/powerpoint/2010/main" val="4965170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表 17">
            <a:extLst>
              <a:ext uri="{FF2B5EF4-FFF2-40B4-BE49-F238E27FC236}">
                <a16:creationId xmlns:a16="http://schemas.microsoft.com/office/drawing/2014/main" xmlns="" id="{AA5B1A80-42B9-4880-AFC3-0C2562CCF8B3}"/>
              </a:ext>
            </a:extLst>
          </p:cNvPr>
          <p:cNvGraphicFramePr>
            <a:graphicFrameLocks noGrp="1"/>
          </p:cNvGraphicFramePr>
          <p:nvPr>
            <p:extLst>
              <p:ext uri="{D42A27DB-BD31-4B8C-83A1-F6EECF244321}">
                <p14:modId xmlns:p14="http://schemas.microsoft.com/office/powerpoint/2010/main" val="2763538036"/>
              </p:ext>
            </p:extLst>
          </p:nvPr>
        </p:nvGraphicFramePr>
        <p:xfrm>
          <a:off x="1046784" y="2092036"/>
          <a:ext cx="10211308" cy="2162583"/>
        </p:xfrm>
        <a:graphic>
          <a:graphicData uri="http://schemas.openxmlformats.org/drawingml/2006/table">
            <a:tbl>
              <a:tblPr/>
              <a:tblGrid>
                <a:gridCol w="1599983">
                  <a:extLst>
                    <a:ext uri="{9D8B030D-6E8A-4147-A177-3AD203B41FA5}">
                      <a16:colId xmlns:a16="http://schemas.microsoft.com/office/drawing/2014/main" xmlns="" val="2527628334"/>
                    </a:ext>
                  </a:extLst>
                </a:gridCol>
                <a:gridCol w="2213929">
                  <a:extLst>
                    <a:ext uri="{9D8B030D-6E8A-4147-A177-3AD203B41FA5}">
                      <a16:colId xmlns:a16="http://schemas.microsoft.com/office/drawing/2014/main" xmlns="" val="3192585071"/>
                    </a:ext>
                  </a:extLst>
                </a:gridCol>
                <a:gridCol w="2198471">
                  <a:extLst>
                    <a:ext uri="{9D8B030D-6E8A-4147-A177-3AD203B41FA5}">
                      <a16:colId xmlns:a16="http://schemas.microsoft.com/office/drawing/2014/main" xmlns="" val="2187092676"/>
                    </a:ext>
                  </a:extLst>
                </a:gridCol>
                <a:gridCol w="2190535">
                  <a:extLst>
                    <a:ext uri="{9D8B030D-6E8A-4147-A177-3AD203B41FA5}">
                      <a16:colId xmlns:a16="http://schemas.microsoft.com/office/drawing/2014/main" xmlns="" val="3033380971"/>
                    </a:ext>
                  </a:extLst>
                </a:gridCol>
                <a:gridCol w="2008390">
                  <a:extLst>
                    <a:ext uri="{9D8B030D-6E8A-4147-A177-3AD203B41FA5}">
                      <a16:colId xmlns:a16="http://schemas.microsoft.com/office/drawing/2014/main" xmlns="" val="2450605017"/>
                    </a:ext>
                  </a:extLst>
                </a:gridCol>
              </a:tblGrid>
              <a:tr h="968486">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SNS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Facebook</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Twitter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Instagram</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LINE</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175631212"/>
                  </a:ext>
                </a:extLst>
              </a:tr>
              <a:tr h="666090">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企業の利用意図</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・本名登録による顧客の分析　</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・親しみやすさを感じて欲しい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・顧客との交流が盛んに行いたい</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・拡散して話題にしてもらいたい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・情報を早く届けたい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・親しみやすさを感じてほしい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・顧客との交流が盛んに行いたい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・小売製造業の認知拡大</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・おしゃれに見られたい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・顧客の分析</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・集客したい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・情報を確実に届けたい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636294697"/>
                  </a:ext>
                </a:extLst>
              </a:tr>
              <a:tr h="523537">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個人の利用意図</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・フォローしているユーザーの　　近況を知りたい</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・興味のある分野の情報収集</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・最新の情報が知りたい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・商品の使用例が知りたい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・リア充アピールがしたい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・連絡手段として利用</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・皆使っているから</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278987242"/>
                  </a:ext>
                </a:extLst>
              </a:tr>
            </a:tbl>
          </a:graphicData>
        </a:graphic>
      </p:graphicFrame>
      <p:pic>
        <p:nvPicPr>
          <p:cNvPr id="19" name="図 18">
            <a:extLst>
              <a:ext uri="{FF2B5EF4-FFF2-40B4-BE49-F238E27FC236}">
                <a16:creationId xmlns:a16="http://schemas.microsoft.com/office/drawing/2014/main" xmlns="" id="{7E39B44F-325C-489A-869A-E79ED42D8B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731" t="8963" r="11917" b="6362"/>
          <a:stretch/>
        </p:blipFill>
        <p:spPr>
          <a:xfrm>
            <a:off x="3424427" y="2295301"/>
            <a:ext cx="682625" cy="679450"/>
          </a:xfrm>
          <a:prstGeom prst="roundRect">
            <a:avLst>
              <a:gd name="adj" fmla="val 23418"/>
            </a:avLst>
          </a:prstGeom>
        </p:spPr>
      </p:pic>
      <p:pic>
        <p:nvPicPr>
          <p:cNvPr id="20" name="図 19">
            <a:extLst>
              <a:ext uri="{FF2B5EF4-FFF2-40B4-BE49-F238E27FC236}">
                <a16:creationId xmlns:a16="http://schemas.microsoft.com/office/drawing/2014/main" xmlns="" id="{628E288F-98D3-4953-9281-7972825654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0414" y="2292126"/>
            <a:ext cx="685800" cy="682625"/>
          </a:xfrm>
          <a:prstGeom prst="roundRect">
            <a:avLst>
              <a:gd name="adj" fmla="val 16668"/>
            </a:avLst>
          </a:prstGeom>
        </p:spPr>
      </p:pic>
      <p:pic>
        <p:nvPicPr>
          <p:cNvPr id="21" name="図 20">
            <a:extLst>
              <a:ext uri="{FF2B5EF4-FFF2-40B4-BE49-F238E27FC236}">
                <a16:creationId xmlns:a16="http://schemas.microsoft.com/office/drawing/2014/main" xmlns="" id="{ECB21B18-6048-4CAA-A612-EB80172A157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489" t="8946" r="14124" b="8391"/>
          <a:stretch/>
        </p:blipFill>
        <p:spPr>
          <a:xfrm>
            <a:off x="7799576" y="2293713"/>
            <a:ext cx="679450" cy="681038"/>
          </a:xfrm>
          <a:prstGeom prst="roundRect">
            <a:avLst>
              <a:gd name="adj" fmla="val 25610"/>
            </a:avLst>
          </a:prstGeom>
        </p:spPr>
      </p:pic>
      <p:pic>
        <p:nvPicPr>
          <p:cNvPr id="22" name="図 21">
            <a:extLst>
              <a:ext uri="{FF2B5EF4-FFF2-40B4-BE49-F238E27FC236}">
                <a16:creationId xmlns:a16="http://schemas.microsoft.com/office/drawing/2014/main" xmlns="" id="{BE8CDC2B-C8FE-4AA9-8390-58E789D1DB83}"/>
              </a:ext>
            </a:extLst>
          </p:cNvPr>
          <p:cNvPicPr>
            <a:picLocks noChangeAspect="1"/>
          </p:cNvPicPr>
          <p:nvPr/>
        </p:nvPicPr>
        <p:blipFill rotWithShape="1">
          <a:blip r:embed="rId5">
            <a:extLst>
              <a:ext uri="{28A0092B-C50C-407E-A947-70E740481C1C}">
                <a14:useLocalDpi xmlns:a14="http://schemas.microsoft.com/office/drawing/2010/main" val="0"/>
              </a:ext>
            </a:extLst>
          </a:blip>
          <a:srcRect l="9355" r="45579"/>
          <a:stretch/>
        </p:blipFill>
        <p:spPr>
          <a:xfrm>
            <a:off x="9901643" y="2250850"/>
            <a:ext cx="747713" cy="765175"/>
          </a:xfrm>
          <a:prstGeom prst="roundRect">
            <a:avLst>
              <a:gd name="adj" fmla="val 23984"/>
            </a:avLst>
          </a:prstGeom>
        </p:spPr>
      </p:pic>
      <p:sp>
        <p:nvSpPr>
          <p:cNvPr id="4" name="テキスト ボックス 3">
            <a:extLst>
              <a:ext uri="{FF2B5EF4-FFF2-40B4-BE49-F238E27FC236}">
                <a16:creationId xmlns:a16="http://schemas.microsoft.com/office/drawing/2014/main" xmlns="" id="{E12EC52D-D657-42FD-813D-682E5B328CCF}"/>
              </a:ext>
            </a:extLst>
          </p:cNvPr>
          <p:cNvSpPr txBox="1"/>
          <p:nvPr/>
        </p:nvSpPr>
        <p:spPr>
          <a:xfrm>
            <a:off x="328571" y="382808"/>
            <a:ext cx="10929521" cy="1316725"/>
          </a:xfrm>
          <a:prstGeom prst="rect">
            <a:avLst/>
          </a:prstGeom>
          <a:noFill/>
        </p:spPr>
        <p:txBody>
          <a:bodyPr wrap="square" rtlCol="0">
            <a:spAutoFit/>
          </a:bodyPr>
          <a:lstStyle/>
          <a:p>
            <a:r>
              <a:rPr lang="ja-JP" altLang="en-US" sz="4400" dirty="0">
                <a:latin typeface="游ゴシック Light" panose="020B0300000000000000" pitchFamily="50" charset="-128"/>
                <a:ea typeface="游ゴシック Light" panose="020B0300000000000000" pitchFamily="50" charset="-128"/>
              </a:rPr>
              <a:t>仮説導出</a:t>
            </a:r>
            <a:endParaRPr kumimoji="1" lang="en-US" altLang="ja-JP" sz="4400" dirty="0">
              <a:latin typeface="游ゴシック Light" panose="020B0300000000000000" pitchFamily="50" charset="-128"/>
              <a:ea typeface="游ゴシック Light" panose="020B0300000000000000" pitchFamily="50" charset="-128"/>
            </a:endParaRPr>
          </a:p>
          <a:p>
            <a:r>
              <a:rPr kumimoji="1" lang="ja-JP" altLang="en-US" sz="3600" dirty="0">
                <a:latin typeface="游ゴシック Light" panose="020B0300000000000000" pitchFamily="50" charset="-128"/>
                <a:ea typeface="游ゴシック Light" panose="020B0300000000000000" pitchFamily="50" charset="-128"/>
              </a:rPr>
              <a:t>企業と顧客の利用意図の違いによる</a:t>
            </a:r>
            <a:r>
              <a:rPr kumimoji="1" lang="en-US" altLang="ja-JP" sz="3600" dirty="0">
                <a:latin typeface="游ゴシック Light" panose="020B0300000000000000" pitchFamily="50" charset="-128"/>
                <a:ea typeface="游ゴシック Light" panose="020B0300000000000000" pitchFamily="50" charset="-128"/>
              </a:rPr>
              <a:t>SNS</a:t>
            </a:r>
            <a:r>
              <a:rPr kumimoji="1" lang="ja-JP" altLang="en-US" sz="3600" dirty="0">
                <a:latin typeface="游ゴシック Light" panose="020B0300000000000000" pitchFamily="50" charset="-128"/>
                <a:ea typeface="游ゴシック Light" panose="020B0300000000000000" pitchFamily="50" charset="-128"/>
              </a:rPr>
              <a:t>の使い分け</a:t>
            </a:r>
          </a:p>
        </p:txBody>
      </p:sp>
      <p:sp>
        <p:nvSpPr>
          <p:cNvPr id="5" name="四角形: 角を丸くする 4">
            <a:extLst>
              <a:ext uri="{FF2B5EF4-FFF2-40B4-BE49-F238E27FC236}">
                <a16:creationId xmlns:a16="http://schemas.microsoft.com/office/drawing/2014/main" xmlns="" id="{D3C63D8F-BC24-46FB-AD2A-BA6240E2B9FD}"/>
              </a:ext>
            </a:extLst>
          </p:cNvPr>
          <p:cNvSpPr/>
          <p:nvPr/>
        </p:nvSpPr>
        <p:spPr>
          <a:xfrm>
            <a:off x="2560320" y="2037461"/>
            <a:ext cx="6664147" cy="2293137"/>
          </a:xfrm>
          <a:prstGeom prst="round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矢印: 上向き折線 6">
            <a:extLst>
              <a:ext uri="{FF2B5EF4-FFF2-40B4-BE49-F238E27FC236}">
                <a16:creationId xmlns:a16="http://schemas.microsoft.com/office/drawing/2014/main" xmlns="" id="{39AE983F-DE01-4495-8F7B-10668A90DCC5}"/>
              </a:ext>
            </a:extLst>
          </p:cNvPr>
          <p:cNvSpPr/>
          <p:nvPr/>
        </p:nvSpPr>
        <p:spPr>
          <a:xfrm rot="5400000">
            <a:off x="2734796" y="4500847"/>
            <a:ext cx="1031481" cy="690983"/>
          </a:xfrm>
          <a:prstGeom prst="bentUp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xmlns="" id="{B1FB479A-BE74-442B-8C8D-CE9A49BE588C}"/>
              </a:ext>
            </a:extLst>
          </p:cNvPr>
          <p:cNvSpPr txBox="1"/>
          <p:nvPr/>
        </p:nvSpPr>
        <p:spPr>
          <a:xfrm>
            <a:off x="3730750" y="4846542"/>
            <a:ext cx="5720487" cy="830997"/>
          </a:xfrm>
          <a:prstGeom prst="rect">
            <a:avLst/>
          </a:prstGeom>
          <a:noFill/>
        </p:spPr>
        <p:txBody>
          <a:bodyPr wrap="square" rtlCol="0">
            <a:spAutoFit/>
          </a:bodyPr>
          <a:lstStyle/>
          <a:p>
            <a:r>
              <a:rPr kumimoji="1" lang="ja-JP" altLang="en-US" sz="2400" dirty="0"/>
              <a:t>ユーザー：情報収集メイン</a:t>
            </a:r>
            <a:endParaRPr kumimoji="1" lang="en-US" altLang="ja-JP" sz="2400" dirty="0"/>
          </a:p>
          <a:p>
            <a:r>
              <a:rPr lang="ja-JP" altLang="en-US" sz="2400" dirty="0"/>
              <a:t>企業側　：情報提供、イメージアップ</a:t>
            </a:r>
            <a:endParaRPr kumimoji="1" lang="ja-JP" altLang="en-US" sz="2400" dirty="0"/>
          </a:p>
        </p:txBody>
      </p:sp>
      <p:sp>
        <p:nvSpPr>
          <p:cNvPr id="6" name="四角形: 角を丸くする 5">
            <a:extLst>
              <a:ext uri="{FF2B5EF4-FFF2-40B4-BE49-F238E27FC236}">
                <a16:creationId xmlns:a16="http://schemas.microsoft.com/office/drawing/2014/main" xmlns="" id="{294FB1ED-8AD5-4213-BC8F-42D8799EE19A}"/>
              </a:ext>
            </a:extLst>
          </p:cNvPr>
          <p:cNvSpPr/>
          <p:nvPr/>
        </p:nvSpPr>
        <p:spPr>
          <a:xfrm>
            <a:off x="3621023" y="4667138"/>
            <a:ext cx="5961889" cy="1170432"/>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日付プレースホルダー 1">
            <a:extLst>
              <a:ext uri="{FF2B5EF4-FFF2-40B4-BE49-F238E27FC236}">
                <a16:creationId xmlns:a16="http://schemas.microsoft.com/office/drawing/2014/main" xmlns="" id="{6F665744-EDE7-43EC-8414-78674F5455AB}"/>
              </a:ext>
            </a:extLst>
          </p:cNvPr>
          <p:cNvSpPr>
            <a:spLocks noGrp="1"/>
          </p:cNvSpPr>
          <p:nvPr>
            <p:ph type="dt" sz="half" idx="10"/>
          </p:nvPr>
        </p:nvSpPr>
        <p:spPr/>
        <p:txBody>
          <a:bodyPr/>
          <a:lstStyle/>
          <a:p>
            <a:r>
              <a:rPr kumimoji="1" lang="en-US" altLang="ja-JP"/>
              <a:t>2017/9/17</a:t>
            </a:r>
            <a:endParaRPr kumimoji="1" lang="ja-JP" altLang="en-US"/>
          </a:p>
        </p:txBody>
      </p:sp>
      <p:sp>
        <p:nvSpPr>
          <p:cNvPr id="3" name="スライド番号プレースホルダー 2">
            <a:extLst>
              <a:ext uri="{FF2B5EF4-FFF2-40B4-BE49-F238E27FC236}">
                <a16:creationId xmlns:a16="http://schemas.microsoft.com/office/drawing/2014/main" xmlns="" id="{4876C32D-B4EC-485E-B872-6CA37ABC6EE1}"/>
              </a:ext>
            </a:extLst>
          </p:cNvPr>
          <p:cNvSpPr>
            <a:spLocks noGrp="1"/>
          </p:cNvSpPr>
          <p:nvPr>
            <p:ph type="sldNum" sz="quarter" idx="12"/>
          </p:nvPr>
        </p:nvSpPr>
        <p:spPr/>
        <p:txBody>
          <a:bodyPr/>
          <a:lstStyle/>
          <a:p>
            <a:fld id="{614497F5-5DE3-4238-892C-5C8A74B78644}" type="slidenum">
              <a:rPr kumimoji="1" lang="ja-JP" altLang="en-US" smtClean="0"/>
              <a:t>22</a:t>
            </a:fld>
            <a:endParaRPr kumimoji="1" lang="ja-JP" altLang="en-US"/>
          </a:p>
        </p:txBody>
      </p:sp>
    </p:spTree>
    <p:extLst>
      <p:ext uri="{BB962C8B-B14F-4D97-AF65-F5344CB8AC3E}">
        <p14:creationId xmlns:p14="http://schemas.microsoft.com/office/powerpoint/2010/main" val="2817189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爆発: 14 pt 12">
            <a:extLst>
              <a:ext uri="{FF2B5EF4-FFF2-40B4-BE49-F238E27FC236}">
                <a16:creationId xmlns:a16="http://schemas.microsoft.com/office/drawing/2014/main" xmlns="" id="{6AD0F3BE-558C-43BE-ADFA-54F84B9BBB77}"/>
              </a:ext>
            </a:extLst>
          </p:cNvPr>
          <p:cNvSpPr/>
          <p:nvPr/>
        </p:nvSpPr>
        <p:spPr>
          <a:xfrm>
            <a:off x="2596641" y="5544346"/>
            <a:ext cx="7082333" cy="1136651"/>
          </a:xfrm>
          <a:prstGeom prst="irregularSeal2">
            <a:avLst/>
          </a:prstGeom>
          <a:solidFill>
            <a:srgbClr val="FFCCCC"/>
          </a:solidFill>
          <a:ln w="38100">
            <a:solidFill>
              <a:srgbClr val="EA92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8" name="表 17">
            <a:extLst>
              <a:ext uri="{FF2B5EF4-FFF2-40B4-BE49-F238E27FC236}">
                <a16:creationId xmlns:a16="http://schemas.microsoft.com/office/drawing/2014/main" xmlns="" id="{AA5B1A80-42B9-4880-AFC3-0C2562CCF8B3}"/>
              </a:ext>
            </a:extLst>
          </p:cNvPr>
          <p:cNvGraphicFramePr>
            <a:graphicFrameLocks noGrp="1"/>
          </p:cNvGraphicFramePr>
          <p:nvPr>
            <p:extLst/>
          </p:nvPr>
        </p:nvGraphicFramePr>
        <p:xfrm>
          <a:off x="1032154" y="1697126"/>
          <a:ext cx="10211308" cy="2172595"/>
        </p:xfrm>
        <a:graphic>
          <a:graphicData uri="http://schemas.openxmlformats.org/drawingml/2006/table">
            <a:tbl>
              <a:tblPr/>
              <a:tblGrid>
                <a:gridCol w="1599983">
                  <a:extLst>
                    <a:ext uri="{9D8B030D-6E8A-4147-A177-3AD203B41FA5}">
                      <a16:colId xmlns:a16="http://schemas.microsoft.com/office/drawing/2014/main" xmlns="" val="2527628334"/>
                    </a:ext>
                  </a:extLst>
                </a:gridCol>
                <a:gridCol w="2213929">
                  <a:extLst>
                    <a:ext uri="{9D8B030D-6E8A-4147-A177-3AD203B41FA5}">
                      <a16:colId xmlns:a16="http://schemas.microsoft.com/office/drawing/2014/main" xmlns="" val="3192585071"/>
                    </a:ext>
                  </a:extLst>
                </a:gridCol>
                <a:gridCol w="2198471">
                  <a:extLst>
                    <a:ext uri="{9D8B030D-6E8A-4147-A177-3AD203B41FA5}">
                      <a16:colId xmlns:a16="http://schemas.microsoft.com/office/drawing/2014/main" xmlns="" val="2187092676"/>
                    </a:ext>
                  </a:extLst>
                </a:gridCol>
                <a:gridCol w="2190535">
                  <a:extLst>
                    <a:ext uri="{9D8B030D-6E8A-4147-A177-3AD203B41FA5}">
                      <a16:colId xmlns:a16="http://schemas.microsoft.com/office/drawing/2014/main" xmlns="" val="3033380971"/>
                    </a:ext>
                  </a:extLst>
                </a:gridCol>
                <a:gridCol w="2008390">
                  <a:extLst>
                    <a:ext uri="{9D8B030D-6E8A-4147-A177-3AD203B41FA5}">
                      <a16:colId xmlns:a16="http://schemas.microsoft.com/office/drawing/2014/main" xmlns="" val="2450605017"/>
                    </a:ext>
                  </a:extLst>
                </a:gridCol>
              </a:tblGrid>
              <a:tr h="974985">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SNS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Facebook</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Twitter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Instagram</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LINE</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175631212"/>
                  </a:ext>
                </a:extLst>
              </a:tr>
              <a:tr h="457200">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企業の利用意図</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・本名登録による顧客の分析　</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・親しみやすさを感じて欲しい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・顧客との交流が盛んに行いたい</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・拡散して話題にしてもらいたい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・情報を早く届けたい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・親しみやすさを感じてほしい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・顧客との交流が盛んに行いたい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・小売製造業の認知拡大</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・おしゃれに見られたい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・顧客の分析</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・集客したい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・情報を確実に届けたい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636294697"/>
                  </a:ext>
                </a:extLst>
              </a:tr>
              <a:tr h="527050">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個人の利用意図</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・フォローしているユーザーの　　近況を知りたい</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・興味のある分野の情報収集</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・最新の情報が知りたい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・商品の使用例が知りたい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・リア充アピールがしたい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・連絡手段として利用</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p>
                      <a:pPr algn="l"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・皆使っているから</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278987242"/>
                  </a:ext>
                </a:extLst>
              </a:tr>
            </a:tbl>
          </a:graphicData>
        </a:graphic>
      </p:graphicFrame>
      <p:pic>
        <p:nvPicPr>
          <p:cNvPr id="19" name="図 18">
            <a:extLst>
              <a:ext uri="{FF2B5EF4-FFF2-40B4-BE49-F238E27FC236}">
                <a16:creationId xmlns:a16="http://schemas.microsoft.com/office/drawing/2014/main" xmlns="" id="{7E39B44F-325C-489A-869A-E79ED42D8B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731" t="8963" r="11917" b="6362"/>
          <a:stretch/>
        </p:blipFill>
        <p:spPr>
          <a:xfrm>
            <a:off x="3409797" y="1914873"/>
            <a:ext cx="682625" cy="679450"/>
          </a:xfrm>
          <a:prstGeom prst="roundRect">
            <a:avLst>
              <a:gd name="adj" fmla="val 23418"/>
            </a:avLst>
          </a:prstGeom>
        </p:spPr>
      </p:pic>
      <p:pic>
        <p:nvPicPr>
          <p:cNvPr id="20" name="図 19">
            <a:extLst>
              <a:ext uri="{FF2B5EF4-FFF2-40B4-BE49-F238E27FC236}">
                <a16:creationId xmlns:a16="http://schemas.microsoft.com/office/drawing/2014/main" xmlns="" id="{628E288F-98D3-4953-9281-7972825654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5784" y="1911698"/>
            <a:ext cx="685800" cy="682625"/>
          </a:xfrm>
          <a:prstGeom prst="roundRect">
            <a:avLst>
              <a:gd name="adj" fmla="val 16668"/>
            </a:avLst>
          </a:prstGeom>
        </p:spPr>
      </p:pic>
      <p:pic>
        <p:nvPicPr>
          <p:cNvPr id="21" name="図 20">
            <a:extLst>
              <a:ext uri="{FF2B5EF4-FFF2-40B4-BE49-F238E27FC236}">
                <a16:creationId xmlns:a16="http://schemas.microsoft.com/office/drawing/2014/main" xmlns="" id="{ECB21B18-6048-4CAA-A612-EB80172A157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489" t="8946" r="14124" b="8391"/>
          <a:stretch/>
        </p:blipFill>
        <p:spPr>
          <a:xfrm>
            <a:off x="7784946" y="1913285"/>
            <a:ext cx="679450" cy="681038"/>
          </a:xfrm>
          <a:prstGeom prst="roundRect">
            <a:avLst>
              <a:gd name="adj" fmla="val 25610"/>
            </a:avLst>
          </a:prstGeom>
        </p:spPr>
      </p:pic>
      <p:pic>
        <p:nvPicPr>
          <p:cNvPr id="22" name="図 21">
            <a:extLst>
              <a:ext uri="{FF2B5EF4-FFF2-40B4-BE49-F238E27FC236}">
                <a16:creationId xmlns:a16="http://schemas.microsoft.com/office/drawing/2014/main" xmlns="" id="{BE8CDC2B-C8FE-4AA9-8390-58E789D1DB83}"/>
              </a:ext>
            </a:extLst>
          </p:cNvPr>
          <p:cNvPicPr>
            <a:picLocks noChangeAspect="1"/>
          </p:cNvPicPr>
          <p:nvPr/>
        </p:nvPicPr>
        <p:blipFill rotWithShape="1">
          <a:blip r:embed="rId5">
            <a:extLst>
              <a:ext uri="{28A0092B-C50C-407E-A947-70E740481C1C}">
                <a14:useLocalDpi xmlns:a14="http://schemas.microsoft.com/office/drawing/2010/main" val="0"/>
              </a:ext>
            </a:extLst>
          </a:blip>
          <a:srcRect l="9355" r="45579"/>
          <a:stretch/>
        </p:blipFill>
        <p:spPr>
          <a:xfrm>
            <a:off x="9887013" y="1870422"/>
            <a:ext cx="747713" cy="765175"/>
          </a:xfrm>
          <a:prstGeom prst="roundRect">
            <a:avLst>
              <a:gd name="adj" fmla="val 23984"/>
            </a:avLst>
          </a:prstGeom>
        </p:spPr>
      </p:pic>
      <p:sp>
        <p:nvSpPr>
          <p:cNvPr id="15" name="四角形: 角を丸くする 14">
            <a:extLst>
              <a:ext uri="{FF2B5EF4-FFF2-40B4-BE49-F238E27FC236}">
                <a16:creationId xmlns:a16="http://schemas.microsoft.com/office/drawing/2014/main" xmlns="" id="{B56A0662-3837-4ABD-9B4D-A386DCE84048}"/>
              </a:ext>
            </a:extLst>
          </p:cNvPr>
          <p:cNvSpPr/>
          <p:nvPr/>
        </p:nvSpPr>
        <p:spPr>
          <a:xfrm>
            <a:off x="9258528" y="1710538"/>
            <a:ext cx="1984934" cy="217259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上向き折線 15">
            <a:extLst>
              <a:ext uri="{FF2B5EF4-FFF2-40B4-BE49-F238E27FC236}">
                <a16:creationId xmlns:a16="http://schemas.microsoft.com/office/drawing/2014/main" xmlns="" id="{D4399624-E55A-497E-A75D-B34181950541}"/>
              </a:ext>
            </a:extLst>
          </p:cNvPr>
          <p:cNvSpPr/>
          <p:nvPr/>
        </p:nvSpPr>
        <p:spPr>
          <a:xfrm rot="16200000" flipH="1">
            <a:off x="8853821" y="4084311"/>
            <a:ext cx="1070476" cy="694944"/>
          </a:xfrm>
          <a:prstGeom prst="ben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xmlns="" id="{AD821C28-B454-4883-A1DB-F2A5A284AE62}"/>
              </a:ext>
            </a:extLst>
          </p:cNvPr>
          <p:cNvSpPr txBox="1"/>
          <p:nvPr/>
        </p:nvSpPr>
        <p:spPr>
          <a:xfrm>
            <a:off x="3217469" y="4313676"/>
            <a:ext cx="5720487" cy="830997"/>
          </a:xfrm>
          <a:prstGeom prst="rect">
            <a:avLst/>
          </a:prstGeom>
          <a:noFill/>
        </p:spPr>
        <p:txBody>
          <a:bodyPr wrap="square" rtlCol="0">
            <a:spAutoFit/>
          </a:bodyPr>
          <a:lstStyle/>
          <a:p>
            <a:r>
              <a:rPr kumimoji="1" lang="ja-JP" altLang="en-US" sz="2400" dirty="0"/>
              <a:t>ユーザー：あくまでも連絡手段</a:t>
            </a:r>
            <a:endParaRPr kumimoji="1" lang="en-US" altLang="ja-JP" sz="2400" dirty="0"/>
          </a:p>
          <a:p>
            <a:r>
              <a:rPr lang="ja-JP" altLang="en-US" sz="2400" dirty="0"/>
              <a:t>企業側　：情報提供、イメージアップ</a:t>
            </a:r>
            <a:endParaRPr kumimoji="1" lang="ja-JP" altLang="en-US" sz="2400" dirty="0"/>
          </a:p>
        </p:txBody>
      </p:sp>
      <p:cxnSp>
        <p:nvCxnSpPr>
          <p:cNvPr id="11" name="直線矢印コネクタ 10">
            <a:extLst>
              <a:ext uri="{FF2B5EF4-FFF2-40B4-BE49-F238E27FC236}">
                <a16:creationId xmlns:a16="http://schemas.microsoft.com/office/drawing/2014/main" xmlns="" id="{FA307E31-3F43-414F-8A29-4DA25BB72DE7}"/>
              </a:ext>
            </a:extLst>
          </p:cNvPr>
          <p:cNvCxnSpPr/>
          <p:nvPr/>
        </p:nvCxnSpPr>
        <p:spPr>
          <a:xfrm>
            <a:off x="5938683" y="5318755"/>
            <a:ext cx="0" cy="37978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xmlns="" id="{B11DDF4F-D1AF-478E-84F2-D8B72AC362A3}"/>
              </a:ext>
            </a:extLst>
          </p:cNvPr>
          <p:cNvSpPr txBox="1"/>
          <p:nvPr/>
        </p:nvSpPr>
        <p:spPr>
          <a:xfrm>
            <a:off x="3751109" y="5897555"/>
            <a:ext cx="4463861" cy="461665"/>
          </a:xfrm>
          <a:prstGeom prst="rect">
            <a:avLst/>
          </a:prstGeom>
          <a:noFill/>
        </p:spPr>
        <p:txBody>
          <a:bodyPr wrap="square" rtlCol="0">
            <a:spAutoFit/>
          </a:bodyPr>
          <a:lstStyle/>
          <a:p>
            <a:r>
              <a:rPr lang="ja-JP" altLang="en-US" sz="2400" dirty="0"/>
              <a:t>よ</a:t>
            </a:r>
            <a:r>
              <a:rPr kumimoji="1" lang="ja-JP" altLang="en-US" sz="2400" dirty="0"/>
              <a:t>り情報の厳選が求められる！</a:t>
            </a:r>
          </a:p>
        </p:txBody>
      </p:sp>
      <p:sp>
        <p:nvSpPr>
          <p:cNvPr id="24" name="四角形: 角を丸くする 23">
            <a:extLst>
              <a:ext uri="{FF2B5EF4-FFF2-40B4-BE49-F238E27FC236}">
                <a16:creationId xmlns:a16="http://schemas.microsoft.com/office/drawing/2014/main" xmlns="" id="{F5359062-16F0-4205-9931-B415D17446E1}"/>
              </a:ext>
            </a:extLst>
          </p:cNvPr>
          <p:cNvSpPr/>
          <p:nvPr/>
        </p:nvSpPr>
        <p:spPr>
          <a:xfrm>
            <a:off x="2845613" y="4111151"/>
            <a:ext cx="6195974" cy="1167126"/>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xmlns="" id="{8F6FC7DE-B93F-4676-81CB-A57FF77E2FAA}"/>
              </a:ext>
            </a:extLst>
          </p:cNvPr>
          <p:cNvSpPr txBox="1"/>
          <p:nvPr/>
        </p:nvSpPr>
        <p:spPr>
          <a:xfrm>
            <a:off x="424279" y="307797"/>
            <a:ext cx="10929521" cy="1316725"/>
          </a:xfrm>
          <a:prstGeom prst="rect">
            <a:avLst/>
          </a:prstGeom>
          <a:noFill/>
        </p:spPr>
        <p:txBody>
          <a:bodyPr wrap="square" rtlCol="0">
            <a:spAutoFit/>
          </a:bodyPr>
          <a:lstStyle/>
          <a:p>
            <a:r>
              <a:rPr lang="ja-JP" altLang="en-US" sz="4400" dirty="0">
                <a:latin typeface="游ゴシック Light" panose="020B0300000000000000" pitchFamily="50" charset="-128"/>
                <a:ea typeface="游ゴシック Light" panose="020B0300000000000000" pitchFamily="50" charset="-128"/>
              </a:rPr>
              <a:t>仮説導出</a:t>
            </a:r>
            <a:endParaRPr kumimoji="1" lang="en-US" altLang="ja-JP" sz="4400" dirty="0">
              <a:latin typeface="游ゴシック Light" panose="020B0300000000000000" pitchFamily="50" charset="-128"/>
              <a:ea typeface="游ゴシック Light" panose="020B0300000000000000" pitchFamily="50" charset="-128"/>
            </a:endParaRPr>
          </a:p>
          <a:p>
            <a:r>
              <a:rPr kumimoji="1" lang="ja-JP" altLang="en-US" sz="3600" dirty="0">
                <a:latin typeface="游ゴシック Light" panose="020B0300000000000000" pitchFamily="50" charset="-128"/>
                <a:ea typeface="游ゴシック Light" panose="020B0300000000000000" pitchFamily="50" charset="-128"/>
              </a:rPr>
              <a:t>企業と顧客の利用意図の違いによる</a:t>
            </a:r>
            <a:r>
              <a:rPr kumimoji="1" lang="en-US" altLang="ja-JP" sz="3600" dirty="0">
                <a:latin typeface="游ゴシック Light" panose="020B0300000000000000" pitchFamily="50" charset="-128"/>
                <a:ea typeface="游ゴシック Light" panose="020B0300000000000000" pitchFamily="50" charset="-128"/>
              </a:rPr>
              <a:t>SNS</a:t>
            </a:r>
            <a:r>
              <a:rPr kumimoji="1" lang="ja-JP" altLang="en-US" sz="3600" dirty="0">
                <a:latin typeface="游ゴシック Light" panose="020B0300000000000000" pitchFamily="50" charset="-128"/>
                <a:ea typeface="游ゴシック Light" panose="020B0300000000000000" pitchFamily="50" charset="-128"/>
              </a:rPr>
              <a:t>の使い分け</a:t>
            </a:r>
          </a:p>
        </p:txBody>
      </p:sp>
      <p:sp>
        <p:nvSpPr>
          <p:cNvPr id="2" name="日付プレースホルダー 1">
            <a:extLst>
              <a:ext uri="{FF2B5EF4-FFF2-40B4-BE49-F238E27FC236}">
                <a16:creationId xmlns:a16="http://schemas.microsoft.com/office/drawing/2014/main" xmlns="" id="{C4E6F4CD-8AF1-486B-A5EB-051FBB19B515}"/>
              </a:ext>
            </a:extLst>
          </p:cNvPr>
          <p:cNvSpPr>
            <a:spLocks noGrp="1"/>
          </p:cNvSpPr>
          <p:nvPr>
            <p:ph type="dt" sz="half" idx="10"/>
          </p:nvPr>
        </p:nvSpPr>
        <p:spPr/>
        <p:txBody>
          <a:bodyPr/>
          <a:lstStyle/>
          <a:p>
            <a:r>
              <a:rPr kumimoji="1" lang="en-US" altLang="ja-JP"/>
              <a:t>2017/9/17</a:t>
            </a:r>
            <a:endParaRPr kumimoji="1" lang="ja-JP" altLang="en-US"/>
          </a:p>
        </p:txBody>
      </p:sp>
      <p:sp>
        <p:nvSpPr>
          <p:cNvPr id="3" name="スライド番号プレースホルダー 2">
            <a:extLst>
              <a:ext uri="{FF2B5EF4-FFF2-40B4-BE49-F238E27FC236}">
                <a16:creationId xmlns:a16="http://schemas.microsoft.com/office/drawing/2014/main" xmlns="" id="{B1CBB92B-1B99-4DFB-B043-115DAB4FDBA2}"/>
              </a:ext>
            </a:extLst>
          </p:cNvPr>
          <p:cNvSpPr>
            <a:spLocks noGrp="1"/>
          </p:cNvSpPr>
          <p:nvPr>
            <p:ph type="sldNum" sz="quarter" idx="12"/>
          </p:nvPr>
        </p:nvSpPr>
        <p:spPr/>
        <p:txBody>
          <a:bodyPr/>
          <a:lstStyle/>
          <a:p>
            <a:fld id="{614497F5-5DE3-4238-892C-5C8A74B78644}" type="slidenum">
              <a:rPr kumimoji="1" lang="ja-JP" altLang="en-US" smtClean="0"/>
              <a:t>23</a:t>
            </a:fld>
            <a:endParaRPr kumimoji="1" lang="ja-JP" altLang="en-US"/>
          </a:p>
        </p:txBody>
      </p:sp>
    </p:spTree>
    <p:extLst>
      <p:ext uri="{BB962C8B-B14F-4D97-AF65-F5344CB8AC3E}">
        <p14:creationId xmlns:p14="http://schemas.microsoft.com/office/powerpoint/2010/main" val="10691785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xmlns="" id="{8B8D36BE-A699-4995-9A60-51251562FB18}"/>
              </a:ext>
            </a:extLst>
          </p:cNvPr>
          <p:cNvSpPr>
            <a:spLocks noGrp="1"/>
          </p:cNvSpPr>
          <p:nvPr>
            <p:ph type="title"/>
          </p:nvPr>
        </p:nvSpPr>
        <p:spPr>
          <a:xfrm>
            <a:off x="429491" y="526203"/>
            <a:ext cx="10515600" cy="1325563"/>
          </a:xfrm>
        </p:spPr>
        <p:txBody>
          <a:bodyPr/>
          <a:lstStyle/>
          <a:p>
            <a:r>
              <a:rPr kumimoji="1" lang="ja-JP" altLang="en-US" dirty="0"/>
              <a:t>仮説導出</a:t>
            </a:r>
            <a:r>
              <a:rPr kumimoji="1" lang="en-US" altLang="ja-JP" dirty="0"/>
              <a:t/>
            </a:r>
            <a:br>
              <a:rPr kumimoji="1" lang="en-US" altLang="ja-JP" dirty="0"/>
            </a:br>
            <a:r>
              <a:rPr kumimoji="1" lang="ja-JP" altLang="en-US" sz="3600" dirty="0"/>
              <a:t>厳選</a:t>
            </a:r>
            <a:r>
              <a:rPr lang="ja-JP" altLang="en-US" sz="3600" dirty="0"/>
              <a:t>した情報</a:t>
            </a:r>
            <a:r>
              <a:rPr kumimoji="1" lang="ja-JP" altLang="en-US" sz="3600" dirty="0"/>
              <a:t>の定義</a:t>
            </a:r>
            <a:endParaRPr kumimoji="1" lang="ja-JP" altLang="en-US" dirty="0"/>
          </a:p>
        </p:txBody>
      </p:sp>
      <p:sp>
        <p:nvSpPr>
          <p:cNvPr id="8" name="四角形: 角を丸くする 7">
            <a:extLst>
              <a:ext uri="{FF2B5EF4-FFF2-40B4-BE49-F238E27FC236}">
                <a16:creationId xmlns:a16="http://schemas.microsoft.com/office/drawing/2014/main" xmlns="" id="{482CAFFD-6857-4F5F-B2E4-8D9D9EF3A74D}"/>
              </a:ext>
            </a:extLst>
          </p:cNvPr>
          <p:cNvSpPr/>
          <p:nvPr/>
        </p:nvSpPr>
        <p:spPr>
          <a:xfrm>
            <a:off x="2536620" y="2645367"/>
            <a:ext cx="7454349" cy="2001078"/>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xmlns="" id="{B3DFB590-549C-4AA7-B09E-87D9349039CA}"/>
              </a:ext>
            </a:extLst>
          </p:cNvPr>
          <p:cNvSpPr txBox="1"/>
          <p:nvPr/>
        </p:nvSpPr>
        <p:spPr>
          <a:xfrm>
            <a:off x="2695647" y="3001280"/>
            <a:ext cx="6983897" cy="1077218"/>
          </a:xfrm>
          <a:prstGeom prst="rect">
            <a:avLst/>
          </a:prstGeom>
          <a:noFill/>
        </p:spPr>
        <p:txBody>
          <a:bodyPr wrap="square" rtlCol="0">
            <a:spAutoFit/>
          </a:bodyPr>
          <a:lstStyle/>
          <a:p>
            <a:pPr algn="ctr"/>
            <a:r>
              <a:rPr kumimoji="1" lang="ja-JP" altLang="en-US" sz="3200" dirty="0"/>
              <a:t>価格やキャンペーン情報以外の、</a:t>
            </a:r>
            <a:endParaRPr kumimoji="1" lang="en-US" altLang="ja-JP" sz="3200" dirty="0"/>
          </a:p>
          <a:p>
            <a:pPr algn="ctr"/>
            <a:r>
              <a:rPr kumimoji="1" lang="ja-JP" altLang="en-US" sz="3200" dirty="0"/>
              <a:t>親近感や特別感を与える情報のこと</a:t>
            </a:r>
          </a:p>
        </p:txBody>
      </p:sp>
      <p:sp>
        <p:nvSpPr>
          <p:cNvPr id="9" name="テキスト ボックス 8">
            <a:extLst>
              <a:ext uri="{FF2B5EF4-FFF2-40B4-BE49-F238E27FC236}">
                <a16:creationId xmlns:a16="http://schemas.microsoft.com/office/drawing/2014/main" xmlns="" id="{76E86D71-C285-43FB-89BE-2F145959AF36}"/>
              </a:ext>
            </a:extLst>
          </p:cNvPr>
          <p:cNvSpPr txBox="1"/>
          <p:nvPr/>
        </p:nvSpPr>
        <p:spPr>
          <a:xfrm>
            <a:off x="4151431" y="4078248"/>
            <a:ext cx="5607625" cy="369332"/>
          </a:xfrm>
          <a:prstGeom prst="rect">
            <a:avLst/>
          </a:prstGeom>
          <a:noFill/>
        </p:spPr>
        <p:txBody>
          <a:bodyPr wrap="none" rtlCol="0">
            <a:spAutoFit/>
          </a:bodyPr>
          <a:lstStyle/>
          <a:p>
            <a:r>
              <a:rPr kumimoji="1" lang="en-US" altLang="ja-JP" dirty="0"/>
              <a:t>Ex)</a:t>
            </a:r>
            <a:r>
              <a:rPr kumimoji="1" lang="ja-JP" altLang="en-US" dirty="0"/>
              <a:t>企業理念、商品誕生秘話、素材の原産国情報など</a:t>
            </a:r>
          </a:p>
        </p:txBody>
      </p:sp>
      <p:pic>
        <p:nvPicPr>
          <p:cNvPr id="10" name="図 9">
            <a:extLst>
              <a:ext uri="{FF2B5EF4-FFF2-40B4-BE49-F238E27FC236}">
                <a16:creationId xmlns:a16="http://schemas.microsoft.com/office/drawing/2014/main" xmlns="" id="{859E29B1-04AB-4EA3-AAA1-05B9D17573F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05798">
            <a:off x="8666699" y="5880914"/>
            <a:ext cx="658850" cy="658850"/>
          </a:xfrm>
          <a:prstGeom prst="rect">
            <a:avLst/>
          </a:prstGeom>
        </p:spPr>
      </p:pic>
      <p:pic>
        <p:nvPicPr>
          <p:cNvPr id="11" name="図 10">
            <a:extLst>
              <a:ext uri="{FF2B5EF4-FFF2-40B4-BE49-F238E27FC236}">
                <a16:creationId xmlns:a16="http://schemas.microsoft.com/office/drawing/2014/main" xmlns="" id="{69795606-905A-4350-8DB9-830CEA4A6F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282695" flipH="1">
            <a:off x="8909583" y="5924792"/>
            <a:ext cx="645027" cy="645027"/>
          </a:xfrm>
          <a:prstGeom prst="rect">
            <a:avLst/>
          </a:prstGeom>
        </p:spPr>
      </p:pic>
      <p:pic>
        <p:nvPicPr>
          <p:cNvPr id="12" name="図 11">
            <a:extLst>
              <a:ext uri="{FF2B5EF4-FFF2-40B4-BE49-F238E27FC236}">
                <a16:creationId xmlns:a16="http://schemas.microsoft.com/office/drawing/2014/main" xmlns="" id="{7E977101-F126-4EEE-9F9C-C6205901FD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81246" y="4889916"/>
            <a:ext cx="806958" cy="927538"/>
          </a:xfrm>
          <a:prstGeom prst="rect">
            <a:avLst/>
          </a:prstGeom>
        </p:spPr>
      </p:pic>
      <p:sp>
        <p:nvSpPr>
          <p:cNvPr id="13" name="テキスト ボックス 12">
            <a:extLst>
              <a:ext uri="{FF2B5EF4-FFF2-40B4-BE49-F238E27FC236}">
                <a16:creationId xmlns:a16="http://schemas.microsoft.com/office/drawing/2014/main" xmlns="" id="{8E4ED4A6-7639-4A3C-A66C-40EA87310313}"/>
              </a:ext>
            </a:extLst>
          </p:cNvPr>
          <p:cNvSpPr txBox="1"/>
          <p:nvPr/>
        </p:nvSpPr>
        <p:spPr>
          <a:xfrm>
            <a:off x="9406563" y="5259705"/>
            <a:ext cx="335991" cy="369332"/>
          </a:xfrm>
          <a:prstGeom prst="rect">
            <a:avLst/>
          </a:prstGeom>
          <a:noFill/>
        </p:spPr>
        <p:txBody>
          <a:bodyPr wrap="square" rtlCol="0">
            <a:spAutoFit/>
          </a:bodyPr>
          <a:lstStyle/>
          <a:p>
            <a:r>
              <a:rPr kumimoji="1" lang="ja-JP" altLang="en-US" dirty="0">
                <a:solidFill>
                  <a:srgbClr val="FF0000"/>
                </a:solidFill>
              </a:rPr>
              <a:t>！</a:t>
            </a:r>
          </a:p>
        </p:txBody>
      </p:sp>
      <p:pic>
        <p:nvPicPr>
          <p:cNvPr id="14" name="図 13">
            <a:extLst>
              <a:ext uri="{FF2B5EF4-FFF2-40B4-BE49-F238E27FC236}">
                <a16:creationId xmlns:a16="http://schemas.microsoft.com/office/drawing/2014/main" xmlns="" id="{350BA556-7B28-4F59-B5D9-FA3CE2C45D86}"/>
              </a:ext>
            </a:extLst>
          </p:cNvPr>
          <p:cNvPicPr>
            <a:picLocks noChangeAspect="1"/>
          </p:cNvPicPr>
          <p:nvPr/>
        </p:nvPicPr>
        <p:blipFill rotWithShape="1">
          <a:blip r:embed="rId5">
            <a:extLst>
              <a:ext uri="{28A0092B-C50C-407E-A947-70E740481C1C}">
                <a14:useLocalDpi xmlns:a14="http://schemas.microsoft.com/office/drawing/2010/main" val="0"/>
              </a:ext>
            </a:extLst>
          </a:blip>
          <a:srcRect t="45440"/>
          <a:stretch/>
        </p:blipFill>
        <p:spPr>
          <a:xfrm>
            <a:off x="9982200" y="5593802"/>
            <a:ext cx="1198082" cy="972005"/>
          </a:xfrm>
          <a:prstGeom prst="rect">
            <a:avLst/>
          </a:prstGeom>
        </p:spPr>
      </p:pic>
      <p:sp>
        <p:nvSpPr>
          <p:cNvPr id="2" name="日付プレースホルダー 1">
            <a:extLst>
              <a:ext uri="{FF2B5EF4-FFF2-40B4-BE49-F238E27FC236}">
                <a16:creationId xmlns:a16="http://schemas.microsoft.com/office/drawing/2014/main" xmlns="" id="{517A12B9-3828-460F-8812-DD90596B48FE}"/>
              </a:ext>
            </a:extLst>
          </p:cNvPr>
          <p:cNvSpPr>
            <a:spLocks noGrp="1"/>
          </p:cNvSpPr>
          <p:nvPr>
            <p:ph type="dt" sz="half" idx="10"/>
          </p:nvPr>
        </p:nvSpPr>
        <p:spPr/>
        <p:txBody>
          <a:bodyPr/>
          <a:lstStyle/>
          <a:p>
            <a:r>
              <a:rPr kumimoji="1" lang="en-US" altLang="ja-JP"/>
              <a:t>2017/9/17</a:t>
            </a:r>
            <a:endParaRPr kumimoji="1" lang="ja-JP" altLang="en-US"/>
          </a:p>
        </p:txBody>
      </p:sp>
      <p:sp>
        <p:nvSpPr>
          <p:cNvPr id="3" name="スライド番号プレースホルダー 2">
            <a:extLst>
              <a:ext uri="{FF2B5EF4-FFF2-40B4-BE49-F238E27FC236}">
                <a16:creationId xmlns:a16="http://schemas.microsoft.com/office/drawing/2014/main" xmlns="" id="{2B0F9478-18E3-4D48-9C54-699E703D87C4}"/>
              </a:ext>
            </a:extLst>
          </p:cNvPr>
          <p:cNvSpPr>
            <a:spLocks noGrp="1"/>
          </p:cNvSpPr>
          <p:nvPr>
            <p:ph type="sldNum" sz="quarter" idx="12"/>
          </p:nvPr>
        </p:nvSpPr>
        <p:spPr/>
        <p:txBody>
          <a:bodyPr/>
          <a:lstStyle/>
          <a:p>
            <a:fld id="{614497F5-5DE3-4238-892C-5C8A74B78644}" type="slidenum">
              <a:rPr kumimoji="1" lang="ja-JP" altLang="en-US" smtClean="0"/>
              <a:t>24</a:t>
            </a:fld>
            <a:endParaRPr kumimoji="1" lang="ja-JP" altLang="en-US"/>
          </a:p>
        </p:txBody>
      </p:sp>
    </p:spTree>
    <p:extLst>
      <p:ext uri="{BB962C8B-B14F-4D97-AF65-F5344CB8AC3E}">
        <p14:creationId xmlns:p14="http://schemas.microsoft.com/office/powerpoint/2010/main" val="34191182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画面の領域">
            <a:extLst>
              <a:ext uri="{FF2B5EF4-FFF2-40B4-BE49-F238E27FC236}">
                <a16:creationId xmlns:a16="http://schemas.microsoft.com/office/drawing/2014/main" xmlns="" id="{548CCAE9-A71D-4900-99DA-E2659887B9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6540" y="1197884"/>
            <a:ext cx="10038766" cy="5320247"/>
          </a:xfrm>
          <a:prstGeom prst="rect">
            <a:avLst/>
          </a:prstGeom>
        </p:spPr>
      </p:pic>
      <p:sp>
        <p:nvSpPr>
          <p:cNvPr id="2" name="タイトル 1">
            <a:extLst>
              <a:ext uri="{FF2B5EF4-FFF2-40B4-BE49-F238E27FC236}">
                <a16:creationId xmlns:a16="http://schemas.microsoft.com/office/drawing/2014/main" xmlns="" id="{91B451A1-95DC-485C-AF51-2B212CE56DBA}"/>
              </a:ext>
            </a:extLst>
          </p:cNvPr>
          <p:cNvSpPr>
            <a:spLocks noGrp="1"/>
          </p:cNvSpPr>
          <p:nvPr>
            <p:ph type="title"/>
          </p:nvPr>
        </p:nvSpPr>
        <p:spPr>
          <a:xfrm>
            <a:off x="665018" y="351270"/>
            <a:ext cx="10515600" cy="1325563"/>
          </a:xfrm>
        </p:spPr>
        <p:txBody>
          <a:bodyPr/>
          <a:lstStyle/>
          <a:p>
            <a:r>
              <a:rPr kumimoji="1" lang="ja-JP" altLang="en-US"/>
              <a:t>仮説</a:t>
            </a:r>
            <a:endParaRPr kumimoji="1" lang="ja-JP" altLang="en-US" dirty="0"/>
          </a:p>
        </p:txBody>
      </p:sp>
      <p:sp>
        <p:nvSpPr>
          <p:cNvPr id="5" name="日付プレースホルダー 4">
            <a:extLst>
              <a:ext uri="{FF2B5EF4-FFF2-40B4-BE49-F238E27FC236}">
                <a16:creationId xmlns:a16="http://schemas.microsoft.com/office/drawing/2014/main" xmlns="" id="{B0E63076-5C23-42CC-8BEA-D3E1C418F763}"/>
              </a:ext>
            </a:extLst>
          </p:cNvPr>
          <p:cNvSpPr>
            <a:spLocks noGrp="1"/>
          </p:cNvSpPr>
          <p:nvPr>
            <p:ph type="dt" sz="half" idx="10"/>
          </p:nvPr>
        </p:nvSpPr>
        <p:spPr/>
        <p:txBody>
          <a:bodyPr/>
          <a:lstStyle/>
          <a:p>
            <a:r>
              <a:rPr kumimoji="1" lang="en-US" altLang="ja-JP"/>
              <a:t>2017/9/17</a:t>
            </a:r>
            <a:endParaRPr kumimoji="1" lang="ja-JP" altLang="en-US"/>
          </a:p>
        </p:txBody>
      </p:sp>
      <p:sp>
        <p:nvSpPr>
          <p:cNvPr id="7" name="スライド番号プレースホルダー 6">
            <a:extLst>
              <a:ext uri="{FF2B5EF4-FFF2-40B4-BE49-F238E27FC236}">
                <a16:creationId xmlns:a16="http://schemas.microsoft.com/office/drawing/2014/main" xmlns="" id="{7CAF6179-A866-42B5-81B7-ACDB80E07706}"/>
              </a:ext>
            </a:extLst>
          </p:cNvPr>
          <p:cNvSpPr>
            <a:spLocks noGrp="1"/>
          </p:cNvSpPr>
          <p:nvPr>
            <p:ph type="sldNum" sz="quarter" idx="12"/>
          </p:nvPr>
        </p:nvSpPr>
        <p:spPr/>
        <p:txBody>
          <a:bodyPr/>
          <a:lstStyle/>
          <a:p>
            <a:fld id="{614497F5-5DE3-4238-892C-5C8A74B78644}" type="slidenum">
              <a:rPr kumimoji="1" lang="ja-JP" altLang="en-US" smtClean="0"/>
              <a:t>25</a:t>
            </a:fld>
            <a:endParaRPr kumimoji="1" lang="ja-JP" altLang="en-US"/>
          </a:p>
        </p:txBody>
      </p:sp>
    </p:spTree>
    <p:extLst>
      <p:ext uri="{BB962C8B-B14F-4D97-AF65-F5344CB8AC3E}">
        <p14:creationId xmlns:p14="http://schemas.microsoft.com/office/powerpoint/2010/main" val="1092436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正方形/長方形 18">
            <a:extLst>
              <a:ext uri="{FF2B5EF4-FFF2-40B4-BE49-F238E27FC236}">
                <a16:creationId xmlns:a16="http://schemas.microsoft.com/office/drawing/2014/main" xmlns="" id="{EFEFE5F9-7E04-48BC-958D-0ECAF7260C68}"/>
              </a:ext>
            </a:extLst>
          </p:cNvPr>
          <p:cNvSpPr/>
          <p:nvPr/>
        </p:nvSpPr>
        <p:spPr>
          <a:xfrm>
            <a:off x="1186483" y="4627897"/>
            <a:ext cx="9427871" cy="945844"/>
          </a:xfrm>
          <a:prstGeom prst="rect">
            <a:avLst/>
          </a:prstGeom>
          <a:solidFill>
            <a:srgbClr val="A8E4FA"/>
          </a:solidFill>
          <a:ln w="57150">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3" name="吹き出し: 四角形 12">
            <a:extLst>
              <a:ext uri="{FF2B5EF4-FFF2-40B4-BE49-F238E27FC236}">
                <a16:creationId xmlns:a16="http://schemas.microsoft.com/office/drawing/2014/main" xmlns="" id="{D2D91DAD-84EF-4053-A05F-A6CF8ED8137C}"/>
              </a:ext>
            </a:extLst>
          </p:cNvPr>
          <p:cNvSpPr/>
          <p:nvPr/>
        </p:nvSpPr>
        <p:spPr>
          <a:xfrm>
            <a:off x="6825747" y="5706887"/>
            <a:ext cx="4169664" cy="751842"/>
          </a:xfrm>
          <a:prstGeom prst="wedgeRectCallout">
            <a:avLst>
              <a:gd name="adj1" fmla="val -58671"/>
              <a:gd name="adj2" fmla="val -56832"/>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xmlns="" id="{CF8D2E7E-8BBC-4A59-8512-AFE642042758}"/>
              </a:ext>
            </a:extLst>
          </p:cNvPr>
          <p:cNvSpPr/>
          <p:nvPr/>
        </p:nvSpPr>
        <p:spPr>
          <a:xfrm>
            <a:off x="1226005" y="3017487"/>
            <a:ext cx="9427871" cy="945844"/>
          </a:xfrm>
          <a:prstGeom prst="rect">
            <a:avLst/>
          </a:prstGeom>
          <a:solidFill>
            <a:schemeClr val="accent6">
              <a:lumMod val="20000"/>
              <a:lumOff val="80000"/>
            </a:schemeClr>
          </a:solidFill>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4" name="正方形/長方形 13">
            <a:extLst>
              <a:ext uri="{FF2B5EF4-FFF2-40B4-BE49-F238E27FC236}">
                <a16:creationId xmlns:a16="http://schemas.microsoft.com/office/drawing/2014/main" xmlns="" id="{0BB3DD23-8FE7-4DA5-82A3-1296203F6A86}"/>
              </a:ext>
            </a:extLst>
          </p:cNvPr>
          <p:cNvSpPr/>
          <p:nvPr/>
        </p:nvSpPr>
        <p:spPr>
          <a:xfrm>
            <a:off x="1227428" y="1834503"/>
            <a:ext cx="9427871" cy="945844"/>
          </a:xfrm>
          <a:prstGeom prst="rect">
            <a:avLst/>
          </a:prstGeom>
          <a:solidFill>
            <a:schemeClr val="accent2">
              <a:alpha val="25000"/>
            </a:schemeClr>
          </a:solid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dirty="0"/>
          </a:p>
        </p:txBody>
      </p:sp>
      <p:sp>
        <p:nvSpPr>
          <p:cNvPr id="2" name="タイトル 1">
            <a:extLst>
              <a:ext uri="{FF2B5EF4-FFF2-40B4-BE49-F238E27FC236}">
                <a16:creationId xmlns:a16="http://schemas.microsoft.com/office/drawing/2014/main" xmlns="" id="{CC91AB64-DF82-422A-873E-D72178E70A4A}"/>
              </a:ext>
            </a:extLst>
          </p:cNvPr>
          <p:cNvSpPr>
            <a:spLocks noGrp="1"/>
          </p:cNvSpPr>
          <p:nvPr>
            <p:ph type="title"/>
          </p:nvPr>
        </p:nvSpPr>
        <p:spPr/>
        <p:txBody>
          <a:bodyPr/>
          <a:lstStyle/>
          <a:p>
            <a:r>
              <a:rPr kumimoji="1" lang="ja-JP" altLang="en-US" dirty="0"/>
              <a:t>仮説</a:t>
            </a:r>
          </a:p>
        </p:txBody>
      </p:sp>
      <p:sp>
        <p:nvSpPr>
          <p:cNvPr id="5" name="テキスト ボックス 4">
            <a:extLst>
              <a:ext uri="{FF2B5EF4-FFF2-40B4-BE49-F238E27FC236}">
                <a16:creationId xmlns:a16="http://schemas.microsoft.com/office/drawing/2014/main" xmlns="" id="{58ADA338-B9CD-4FAA-9AF6-C56E541315B4}"/>
              </a:ext>
            </a:extLst>
          </p:cNvPr>
          <p:cNvSpPr txBox="1"/>
          <p:nvPr/>
        </p:nvSpPr>
        <p:spPr>
          <a:xfrm>
            <a:off x="1265529" y="2048256"/>
            <a:ext cx="9348825" cy="646331"/>
          </a:xfrm>
          <a:prstGeom prst="rect">
            <a:avLst/>
          </a:prstGeom>
          <a:noFill/>
        </p:spPr>
        <p:txBody>
          <a:bodyPr wrap="square" rtlCol="0">
            <a:spAutoFit/>
          </a:bodyPr>
          <a:lstStyle/>
          <a:p>
            <a:r>
              <a:rPr kumimoji="1" lang="ja-JP" altLang="en-US" dirty="0"/>
              <a:t>①</a:t>
            </a:r>
            <a:r>
              <a:rPr lang="ja-JP" altLang="en-US" dirty="0">
                <a:solidFill>
                  <a:srgbClr val="000000"/>
                </a:solidFill>
                <a:latin typeface="游ゴシック" panose="020B0400000000000000" pitchFamily="50" charset="-128"/>
              </a:rPr>
              <a:t>他</a:t>
            </a:r>
            <a:r>
              <a:rPr lang="en-US" altLang="ja-JP" dirty="0">
                <a:solidFill>
                  <a:srgbClr val="000000"/>
                </a:solidFill>
                <a:latin typeface="游ゴシック" panose="020B0400000000000000" pitchFamily="50" charset="-128"/>
              </a:rPr>
              <a:t>SNS</a:t>
            </a:r>
            <a:r>
              <a:rPr lang="ja-JP" altLang="en-US" dirty="0">
                <a:solidFill>
                  <a:srgbClr val="000000"/>
                </a:solidFill>
                <a:latin typeface="游ゴシック" panose="020B0400000000000000" pitchFamily="50" charset="-128"/>
              </a:rPr>
              <a:t>・広告などにより企業または商品に興味を持つと</a:t>
            </a:r>
            <a:r>
              <a:rPr kumimoji="1" lang="ja-JP" altLang="en-US" dirty="0"/>
              <a:t>、</a:t>
            </a:r>
            <a:r>
              <a:rPr kumimoji="1" lang="en-US" altLang="ja-JP" dirty="0"/>
              <a:t>LINE</a:t>
            </a:r>
            <a:r>
              <a:rPr kumimoji="1" lang="ja-JP" altLang="en-US" dirty="0"/>
              <a:t>公式アカウントを友達追加する</a:t>
            </a:r>
          </a:p>
        </p:txBody>
      </p:sp>
      <p:sp>
        <p:nvSpPr>
          <p:cNvPr id="6" name="テキスト ボックス 5">
            <a:extLst>
              <a:ext uri="{FF2B5EF4-FFF2-40B4-BE49-F238E27FC236}">
                <a16:creationId xmlns:a16="http://schemas.microsoft.com/office/drawing/2014/main" xmlns="" id="{8495901D-96FF-4B1E-990B-FCDBF51926D5}"/>
              </a:ext>
            </a:extLst>
          </p:cNvPr>
          <p:cNvSpPr txBox="1"/>
          <p:nvPr/>
        </p:nvSpPr>
        <p:spPr>
          <a:xfrm>
            <a:off x="1265530" y="3144317"/>
            <a:ext cx="9348824" cy="646331"/>
          </a:xfrm>
          <a:prstGeom prst="rect">
            <a:avLst/>
          </a:prstGeom>
          <a:noFill/>
        </p:spPr>
        <p:txBody>
          <a:bodyPr wrap="square" rtlCol="0">
            <a:spAutoFit/>
          </a:bodyPr>
          <a:lstStyle/>
          <a:p>
            <a:r>
              <a:rPr lang="ja-JP" altLang="en-US" dirty="0"/>
              <a:t>②</a:t>
            </a:r>
            <a:r>
              <a:rPr lang="en-US" altLang="ja-JP" dirty="0"/>
              <a:t>LINE</a:t>
            </a:r>
            <a:r>
              <a:rPr lang="ja-JP" altLang="en-US" dirty="0"/>
              <a:t>限定の厳選された（企業理念などのコアな）情報を配信することによって、顧客と長期的な関係を築くことができる</a:t>
            </a:r>
            <a:endParaRPr kumimoji="1" lang="ja-JP" altLang="en-US" dirty="0"/>
          </a:p>
        </p:txBody>
      </p:sp>
      <p:sp>
        <p:nvSpPr>
          <p:cNvPr id="8" name="テキスト ボックス 7">
            <a:extLst>
              <a:ext uri="{FF2B5EF4-FFF2-40B4-BE49-F238E27FC236}">
                <a16:creationId xmlns:a16="http://schemas.microsoft.com/office/drawing/2014/main" xmlns="" id="{56DA50BE-452E-411A-BFB8-C9CA8133BB6D}"/>
              </a:ext>
            </a:extLst>
          </p:cNvPr>
          <p:cNvSpPr txBox="1"/>
          <p:nvPr/>
        </p:nvSpPr>
        <p:spPr>
          <a:xfrm>
            <a:off x="1265530" y="4983119"/>
            <a:ext cx="9224467" cy="369332"/>
          </a:xfrm>
          <a:prstGeom prst="rect">
            <a:avLst/>
          </a:prstGeom>
          <a:noFill/>
        </p:spPr>
        <p:txBody>
          <a:bodyPr wrap="square" rtlCol="0">
            <a:spAutoFit/>
          </a:bodyPr>
          <a:lstStyle/>
          <a:p>
            <a:r>
              <a:rPr kumimoji="1" lang="ja-JP" altLang="en-US" dirty="0"/>
              <a:t>③</a:t>
            </a:r>
            <a:r>
              <a:rPr kumimoji="1" lang="en-US" altLang="ja-JP" dirty="0"/>
              <a:t>AI</a:t>
            </a:r>
            <a:r>
              <a:rPr kumimoji="1" lang="ja-JP" altLang="en-US" dirty="0"/>
              <a:t>とクーポンを活用した情報発信によって、</a:t>
            </a:r>
            <a:r>
              <a:rPr lang="ja-JP" altLang="en-US" dirty="0"/>
              <a:t>顧客と長期的な関係を築くことができる</a:t>
            </a:r>
            <a:endParaRPr kumimoji="1" lang="ja-JP" altLang="en-US" dirty="0"/>
          </a:p>
        </p:txBody>
      </p:sp>
      <p:cxnSp>
        <p:nvCxnSpPr>
          <p:cNvPr id="10" name="直線コネクタ 9">
            <a:extLst>
              <a:ext uri="{FF2B5EF4-FFF2-40B4-BE49-F238E27FC236}">
                <a16:creationId xmlns:a16="http://schemas.microsoft.com/office/drawing/2014/main" xmlns="" id="{106DAEC7-5678-45F6-8243-CD22C26E53D4}"/>
              </a:ext>
            </a:extLst>
          </p:cNvPr>
          <p:cNvCxnSpPr>
            <a:cxnSpLocks/>
          </p:cNvCxnSpPr>
          <p:nvPr/>
        </p:nvCxnSpPr>
        <p:spPr>
          <a:xfrm>
            <a:off x="746150" y="4364685"/>
            <a:ext cx="10782605" cy="0"/>
          </a:xfrm>
          <a:prstGeom prst="line">
            <a:avLst/>
          </a:prstGeom>
          <a:ln w="38100"/>
        </p:spPr>
        <p:style>
          <a:lnRef idx="1">
            <a:schemeClr val="dk1"/>
          </a:lnRef>
          <a:fillRef idx="0">
            <a:schemeClr val="dk1"/>
          </a:fillRef>
          <a:effectRef idx="0">
            <a:schemeClr val="dk1"/>
          </a:effectRef>
          <a:fontRef idx="minor">
            <a:schemeClr val="tx1"/>
          </a:fontRef>
        </p:style>
      </p:cxnSp>
      <p:sp>
        <p:nvSpPr>
          <p:cNvPr id="12" name="テキスト ボックス 11">
            <a:extLst>
              <a:ext uri="{FF2B5EF4-FFF2-40B4-BE49-F238E27FC236}">
                <a16:creationId xmlns:a16="http://schemas.microsoft.com/office/drawing/2014/main" xmlns="" id="{834B8AAD-3C8F-4DD5-B326-CD26104199B8}"/>
              </a:ext>
            </a:extLst>
          </p:cNvPr>
          <p:cNvSpPr txBox="1"/>
          <p:nvPr/>
        </p:nvSpPr>
        <p:spPr>
          <a:xfrm flipH="1">
            <a:off x="7003138" y="5905985"/>
            <a:ext cx="4460444" cy="369332"/>
          </a:xfrm>
          <a:prstGeom prst="rect">
            <a:avLst/>
          </a:prstGeom>
          <a:noFill/>
        </p:spPr>
        <p:txBody>
          <a:bodyPr wrap="square" rtlCol="0">
            <a:spAutoFit/>
          </a:bodyPr>
          <a:lstStyle/>
          <a:p>
            <a:r>
              <a:rPr lang="ja-JP" altLang="en-US" dirty="0"/>
              <a:t>追加した時点で企業の関心が薄い人</a:t>
            </a:r>
            <a:endParaRPr kumimoji="1" lang="ja-JP" altLang="en-US" dirty="0"/>
          </a:p>
        </p:txBody>
      </p:sp>
      <p:sp>
        <p:nvSpPr>
          <p:cNvPr id="20" name="吹き出し: 四角形 19">
            <a:extLst>
              <a:ext uri="{FF2B5EF4-FFF2-40B4-BE49-F238E27FC236}">
                <a16:creationId xmlns:a16="http://schemas.microsoft.com/office/drawing/2014/main" xmlns="" id="{65D6C2A6-329B-4404-87E5-4AE7A3C2B0AC}"/>
              </a:ext>
            </a:extLst>
          </p:cNvPr>
          <p:cNvSpPr/>
          <p:nvPr/>
        </p:nvSpPr>
        <p:spPr>
          <a:xfrm flipV="1">
            <a:off x="7252443" y="829941"/>
            <a:ext cx="4124621" cy="756811"/>
          </a:xfrm>
          <a:prstGeom prst="wedgeRectCallout">
            <a:avLst>
              <a:gd name="adj1" fmla="val -63887"/>
              <a:gd name="adj2" fmla="val -88814"/>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xmlns="" id="{D462096A-5F1D-4875-9306-48B7F09BA150}"/>
              </a:ext>
            </a:extLst>
          </p:cNvPr>
          <p:cNvSpPr txBox="1"/>
          <p:nvPr/>
        </p:nvSpPr>
        <p:spPr>
          <a:xfrm flipH="1">
            <a:off x="7356397" y="1027786"/>
            <a:ext cx="4460444" cy="369332"/>
          </a:xfrm>
          <a:prstGeom prst="rect">
            <a:avLst/>
          </a:prstGeom>
          <a:noFill/>
        </p:spPr>
        <p:txBody>
          <a:bodyPr wrap="square" rtlCol="0">
            <a:spAutoFit/>
          </a:bodyPr>
          <a:lstStyle/>
          <a:p>
            <a:r>
              <a:rPr lang="ja-JP" altLang="en-US" dirty="0"/>
              <a:t>追加した時点で企業の関心がある人</a:t>
            </a:r>
            <a:endParaRPr kumimoji="1" lang="ja-JP" altLang="en-US" dirty="0"/>
          </a:p>
        </p:txBody>
      </p:sp>
      <p:sp>
        <p:nvSpPr>
          <p:cNvPr id="3" name="日付プレースホルダー 2">
            <a:extLst>
              <a:ext uri="{FF2B5EF4-FFF2-40B4-BE49-F238E27FC236}">
                <a16:creationId xmlns:a16="http://schemas.microsoft.com/office/drawing/2014/main" xmlns="" id="{EE256B49-9877-453B-8D63-17A266EC0F85}"/>
              </a:ext>
            </a:extLst>
          </p:cNvPr>
          <p:cNvSpPr>
            <a:spLocks noGrp="1"/>
          </p:cNvSpPr>
          <p:nvPr>
            <p:ph type="dt" sz="half" idx="10"/>
          </p:nvPr>
        </p:nvSpPr>
        <p:spPr/>
        <p:txBody>
          <a:bodyPr/>
          <a:lstStyle/>
          <a:p>
            <a:r>
              <a:rPr kumimoji="1" lang="en-US" altLang="ja-JP"/>
              <a:t>2017/9/17</a:t>
            </a:r>
            <a:endParaRPr kumimoji="1" lang="ja-JP" altLang="en-US"/>
          </a:p>
        </p:txBody>
      </p:sp>
      <p:sp>
        <p:nvSpPr>
          <p:cNvPr id="4" name="スライド番号プレースホルダー 3">
            <a:extLst>
              <a:ext uri="{FF2B5EF4-FFF2-40B4-BE49-F238E27FC236}">
                <a16:creationId xmlns:a16="http://schemas.microsoft.com/office/drawing/2014/main" xmlns="" id="{4BFFF47F-E236-4A49-B851-95DDF8AE1046}"/>
              </a:ext>
            </a:extLst>
          </p:cNvPr>
          <p:cNvSpPr>
            <a:spLocks noGrp="1"/>
          </p:cNvSpPr>
          <p:nvPr>
            <p:ph type="sldNum" sz="quarter" idx="12"/>
          </p:nvPr>
        </p:nvSpPr>
        <p:spPr/>
        <p:txBody>
          <a:bodyPr/>
          <a:lstStyle/>
          <a:p>
            <a:fld id="{614497F5-5DE3-4238-892C-5C8A74B78644}" type="slidenum">
              <a:rPr kumimoji="1" lang="ja-JP" altLang="en-US" smtClean="0"/>
              <a:t>26</a:t>
            </a:fld>
            <a:endParaRPr kumimoji="1" lang="ja-JP" altLang="en-US"/>
          </a:p>
        </p:txBody>
      </p:sp>
    </p:spTree>
    <p:extLst>
      <p:ext uri="{BB962C8B-B14F-4D97-AF65-F5344CB8AC3E}">
        <p14:creationId xmlns:p14="http://schemas.microsoft.com/office/powerpoint/2010/main" val="15689192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7EF772B0-1B9C-4E3D-BABB-55957E5AF4ED}"/>
              </a:ext>
            </a:extLst>
          </p:cNvPr>
          <p:cNvSpPr>
            <a:spLocks noGrp="1"/>
          </p:cNvSpPr>
          <p:nvPr>
            <p:ph type="title"/>
          </p:nvPr>
        </p:nvSpPr>
        <p:spPr/>
        <p:txBody>
          <a:bodyPr/>
          <a:lstStyle/>
          <a:p>
            <a:r>
              <a:rPr kumimoji="1" lang="ja-JP" altLang="en-US" dirty="0"/>
              <a:t>今後の課題・予定</a:t>
            </a:r>
          </a:p>
        </p:txBody>
      </p:sp>
      <p:sp>
        <p:nvSpPr>
          <p:cNvPr id="5" name="テキスト ボックス 4">
            <a:extLst>
              <a:ext uri="{FF2B5EF4-FFF2-40B4-BE49-F238E27FC236}">
                <a16:creationId xmlns:a16="http://schemas.microsoft.com/office/drawing/2014/main" xmlns="" id="{4AC8B81A-7E07-4907-A6B7-29389680E6B7}"/>
              </a:ext>
            </a:extLst>
          </p:cNvPr>
          <p:cNvSpPr txBox="1"/>
          <p:nvPr/>
        </p:nvSpPr>
        <p:spPr>
          <a:xfrm>
            <a:off x="1378728" y="1980125"/>
            <a:ext cx="8873338" cy="1107996"/>
          </a:xfrm>
          <a:prstGeom prst="rect">
            <a:avLst/>
          </a:prstGeom>
          <a:noFill/>
        </p:spPr>
        <p:txBody>
          <a:bodyPr wrap="square" rtlCol="0">
            <a:spAutoFit/>
          </a:bodyPr>
          <a:lstStyle/>
          <a:p>
            <a:r>
              <a:rPr lang="ja-JP" altLang="en-US" sz="2400" dirty="0"/>
              <a:t>・仮説の完成</a:t>
            </a:r>
            <a:endParaRPr lang="en-US" altLang="ja-JP" sz="2400" dirty="0"/>
          </a:p>
          <a:p>
            <a:r>
              <a:rPr kumimoji="1" lang="ja-JP" altLang="en-US" sz="2400" dirty="0"/>
              <a:t>・仮説の検証方法の決定</a:t>
            </a:r>
            <a:endParaRPr kumimoji="1" lang="en-US" altLang="ja-JP" sz="2400" dirty="0"/>
          </a:p>
          <a:p>
            <a:endParaRPr kumimoji="1" lang="ja-JP" altLang="en-US" dirty="0"/>
          </a:p>
        </p:txBody>
      </p:sp>
      <p:pic>
        <p:nvPicPr>
          <p:cNvPr id="7" name="図 6">
            <a:extLst>
              <a:ext uri="{FF2B5EF4-FFF2-40B4-BE49-F238E27FC236}">
                <a16:creationId xmlns:a16="http://schemas.microsoft.com/office/drawing/2014/main" xmlns="" id="{EC6E38BB-7CEE-4E6C-801F-EB93D97784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10074" y="4347931"/>
            <a:ext cx="1544251" cy="2008419"/>
          </a:xfrm>
          <a:prstGeom prst="rect">
            <a:avLst/>
          </a:prstGeom>
        </p:spPr>
      </p:pic>
      <p:pic>
        <p:nvPicPr>
          <p:cNvPr id="8" name="図 7">
            <a:extLst>
              <a:ext uri="{FF2B5EF4-FFF2-40B4-BE49-F238E27FC236}">
                <a16:creationId xmlns:a16="http://schemas.microsoft.com/office/drawing/2014/main" xmlns="" id="{61BD3FB3-434C-40A9-BDD2-F7892F5F87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815397" y="3392875"/>
            <a:ext cx="3082050" cy="3105340"/>
          </a:xfrm>
          <a:prstGeom prst="rect">
            <a:avLst/>
          </a:prstGeom>
        </p:spPr>
      </p:pic>
      <p:sp>
        <p:nvSpPr>
          <p:cNvPr id="6" name="日付プレースホルダー 5">
            <a:extLst>
              <a:ext uri="{FF2B5EF4-FFF2-40B4-BE49-F238E27FC236}">
                <a16:creationId xmlns:a16="http://schemas.microsoft.com/office/drawing/2014/main" xmlns="" id="{180B91C4-D98C-4E2F-A0C0-51CB84739389}"/>
              </a:ext>
            </a:extLst>
          </p:cNvPr>
          <p:cNvSpPr>
            <a:spLocks noGrp="1"/>
          </p:cNvSpPr>
          <p:nvPr>
            <p:ph type="dt" sz="half" idx="10"/>
          </p:nvPr>
        </p:nvSpPr>
        <p:spPr/>
        <p:txBody>
          <a:bodyPr/>
          <a:lstStyle/>
          <a:p>
            <a:r>
              <a:rPr kumimoji="1" lang="en-US" altLang="ja-JP"/>
              <a:t>2017/9/17</a:t>
            </a:r>
            <a:endParaRPr kumimoji="1" lang="ja-JP" altLang="en-US"/>
          </a:p>
        </p:txBody>
      </p:sp>
      <p:sp>
        <p:nvSpPr>
          <p:cNvPr id="9" name="スライド番号プレースホルダー 8">
            <a:extLst>
              <a:ext uri="{FF2B5EF4-FFF2-40B4-BE49-F238E27FC236}">
                <a16:creationId xmlns:a16="http://schemas.microsoft.com/office/drawing/2014/main" xmlns="" id="{F944BECB-4F31-4121-819F-901DA86D8FE7}"/>
              </a:ext>
            </a:extLst>
          </p:cNvPr>
          <p:cNvSpPr>
            <a:spLocks noGrp="1"/>
          </p:cNvSpPr>
          <p:nvPr>
            <p:ph type="sldNum" sz="quarter" idx="12"/>
          </p:nvPr>
        </p:nvSpPr>
        <p:spPr/>
        <p:txBody>
          <a:bodyPr/>
          <a:lstStyle/>
          <a:p>
            <a:fld id="{614497F5-5DE3-4238-892C-5C8A74B78644}" type="slidenum">
              <a:rPr kumimoji="1" lang="ja-JP" altLang="en-US" smtClean="0"/>
              <a:t>27</a:t>
            </a:fld>
            <a:endParaRPr kumimoji="1" lang="ja-JP" altLang="en-US"/>
          </a:p>
        </p:txBody>
      </p:sp>
    </p:spTree>
    <p:extLst>
      <p:ext uri="{BB962C8B-B14F-4D97-AF65-F5344CB8AC3E}">
        <p14:creationId xmlns:p14="http://schemas.microsoft.com/office/powerpoint/2010/main" val="38448224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参考文献・</a:t>
            </a:r>
            <a:r>
              <a:rPr kumimoji="1" lang="en-US" altLang="ja-JP" dirty="0"/>
              <a:t>URL</a:t>
            </a:r>
            <a:endParaRPr kumimoji="1" lang="ja-JP" altLang="en-US" dirty="0"/>
          </a:p>
        </p:txBody>
      </p:sp>
      <p:sp>
        <p:nvSpPr>
          <p:cNvPr id="3" name="コンテンツ プレースホルダー 2"/>
          <p:cNvSpPr>
            <a:spLocks noGrp="1"/>
          </p:cNvSpPr>
          <p:nvPr>
            <p:ph idx="1"/>
          </p:nvPr>
        </p:nvSpPr>
        <p:spPr>
          <a:xfrm>
            <a:off x="1046019" y="1617804"/>
            <a:ext cx="10855036" cy="4450484"/>
          </a:xfrm>
        </p:spPr>
        <p:txBody>
          <a:bodyPr>
            <a:normAutofit/>
          </a:bodyPr>
          <a:lstStyle/>
          <a:p>
            <a:r>
              <a:rPr kumimoji="1" lang="ja-JP" altLang="en-US" sz="1600" dirty="0"/>
              <a:t>マーケティング・ネットワーク論　陶山　計介</a:t>
            </a:r>
            <a:r>
              <a:rPr kumimoji="1" lang="en-US" altLang="ja-JP" sz="1600" dirty="0"/>
              <a:t>/</a:t>
            </a:r>
            <a:r>
              <a:rPr kumimoji="1" lang="ja-JP" altLang="en-US" sz="1600" dirty="0"/>
              <a:t>宮崎　昭</a:t>
            </a:r>
            <a:r>
              <a:rPr kumimoji="1" lang="en-US" altLang="ja-JP" sz="1600" dirty="0"/>
              <a:t>/</a:t>
            </a:r>
            <a:r>
              <a:rPr kumimoji="1" lang="ja-JP" altLang="en-US" sz="1600" dirty="0"/>
              <a:t>藤本　寿良</a:t>
            </a:r>
            <a:endParaRPr kumimoji="1" lang="en-US" altLang="ja-JP" sz="1600" dirty="0"/>
          </a:p>
          <a:p>
            <a:r>
              <a:rPr lang="en-US" altLang="ja-JP" sz="1600" dirty="0"/>
              <a:t>Twitter</a:t>
            </a:r>
            <a:r>
              <a:rPr lang="ja-JP" altLang="en-US" sz="1600" dirty="0"/>
              <a:t>カンバセーション・マーケティング　崎谷　実穂</a:t>
            </a:r>
            <a:r>
              <a:rPr lang="en-US" altLang="ja-JP" sz="1600" dirty="0"/>
              <a:t>/</a:t>
            </a:r>
            <a:r>
              <a:rPr lang="ja-JP" altLang="en-US" sz="1600" dirty="0"/>
              <a:t>鷲田　祐一</a:t>
            </a:r>
            <a:endParaRPr lang="en-US" altLang="ja-JP" sz="1600" dirty="0"/>
          </a:p>
          <a:p>
            <a:r>
              <a:rPr lang="en-US" altLang="ja-JP" sz="1600" dirty="0"/>
              <a:t>Instagram</a:t>
            </a:r>
            <a:r>
              <a:rPr lang="ja-JP" altLang="en-US" sz="1600" dirty="0"/>
              <a:t>マーケティング　株式会社オプト（山田　智恵</a:t>
            </a:r>
            <a:r>
              <a:rPr lang="en-US" altLang="ja-JP" sz="1600" dirty="0"/>
              <a:t>/</a:t>
            </a:r>
            <a:r>
              <a:rPr lang="ja-JP" altLang="en-US" sz="1600" dirty="0"/>
              <a:t>小川　由衣</a:t>
            </a:r>
            <a:r>
              <a:rPr lang="en-US" altLang="ja-JP" sz="1600" dirty="0"/>
              <a:t>/</a:t>
            </a:r>
            <a:r>
              <a:rPr lang="ja-JP" altLang="en-US" sz="1600" dirty="0"/>
              <a:t>石井　リナ）＆できるシリーズ編集部</a:t>
            </a:r>
            <a:endParaRPr lang="en-US" altLang="ja-JP" sz="1600" dirty="0"/>
          </a:p>
          <a:p>
            <a:r>
              <a:rPr lang="en-US" altLang="ja-JP" sz="1600" dirty="0"/>
              <a:t>Facebook</a:t>
            </a:r>
            <a:r>
              <a:rPr lang="ja-JP" altLang="en-US" sz="1600" dirty="0"/>
              <a:t>マーケティング　斎藤　哲</a:t>
            </a:r>
            <a:endParaRPr lang="en-US" altLang="ja-JP" sz="1600" dirty="0"/>
          </a:p>
          <a:p>
            <a:r>
              <a:rPr lang="en-US" altLang="ja-JP" sz="1600" dirty="0" err="1"/>
              <a:t>LINE&amp;Instagram&amp;twitter&amp;Facebook</a:t>
            </a:r>
            <a:r>
              <a:rPr lang="en-US" altLang="ja-JP" sz="1600" dirty="0"/>
              <a:t> </a:t>
            </a:r>
            <a:r>
              <a:rPr lang="ja-JP" altLang="en-US" sz="1600" dirty="0"/>
              <a:t>完全活用マニュアル　リブロワークス</a:t>
            </a:r>
            <a:endParaRPr lang="en-US" altLang="ja-JP" sz="1600" dirty="0"/>
          </a:p>
          <a:p>
            <a:r>
              <a:rPr lang="en-US" altLang="ja-JP" sz="1600" dirty="0"/>
              <a:t>CRM</a:t>
            </a:r>
            <a:r>
              <a:rPr lang="ja-JP" altLang="en-US" sz="1600" dirty="0"/>
              <a:t>プロジェクト（</a:t>
            </a:r>
            <a:r>
              <a:rPr lang="en-US" altLang="ja-JP" sz="1600" dirty="0"/>
              <a:t>2001</a:t>
            </a:r>
            <a:r>
              <a:rPr lang="ja-JP" altLang="en-US" sz="1600" dirty="0"/>
              <a:t>）</a:t>
            </a:r>
            <a:r>
              <a:rPr lang="en-US" altLang="ja-JP" sz="1600" dirty="0"/>
              <a:t>『</a:t>
            </a:r>
            <a:r>
              <a:rPr lang="ja-JP" altLang="en-US" sz="1600" dirty="0"/>
              <a:t>「顧客」をつかむケータイ</a:t>
            </a:r>
            <a:r>
              <a:rPr lang="en-US" altLang="ja-JP" sz="1600" dirty="0"/>
              <a:t>CRM』</a:t>
            </a:r>
            <a:r>
              <a:rPr lang="ja-JP" altLang="en-US" sz="1600" dirty="0"/>
              <a:t>日経</a:t>
            </a:r>
            <a:r>
              <a:rPr lang="en-US" altLang="ja-JP" sz="1600" dirty="0"/>
              <a:t>BP</a:t>
            </a:r>
            <a:r>
              <a:rPr lang="ja-JP" altLang="en-US" sz="1600" dirty="0"/>
              <a:t>出版センター</a:t>
            </a:r>
            <a:endParaRPr lang="en-US" altLang="ja-JP" sz="1600" dirty="0"/>
          </a:p>
          <a:p>
            <a:r>
              <a:rPr lang="ja-JP" altLang="en-US" sz="1600" dirty="0"/>
              <a:t>搭載</a:t>
            </a:r>
            <a:r>
              <a:rPr lang="en-US" altLang="ja-JP" sz="1600" dirty="0"/>
              <a:t>!!</a:t>
            </a:r>
            <a:r>
              <a:rPr lang="ja-JP" altLang="en-US" sz="1600" dirty="0"/>
              <a:t>　人工知能（</a:t>
            </a:r>
            <a:r>
              <a:rPr lang="en-US" altLang="ja-JP" sz="1600" dirty="0"/>
              <a:t>2016</a:t>
            </a:r>
            <a:r>
              <a:rPr lang="ja-JP" altLang="en-US" sz="1600" dirty="0"/>
              <a:t>）　木村　睦　電気書院</a:t>
            </a:r>
            <a:endParaRPr lang="en-US" altLang="ja-JP" sz="1600" dirty="0"/>
          </a:p>
          <a:p>
            <a:r>
              <a:rPr lang="ja-JP" altLang="en-US" sz="1600" dirty="0"/>
              <a:t>博報堂メディアパートナーズ（</a:t>
            </a:r>
            <a:r>
              <a:rPr lang="en-US" altLang="ja-JP" sz="1600" dirty="0"/>
              <a:t>2016</a:t>
            </a:r>
            <a:r>
              <a:rPr lang="ja-JP" altLang="en-US" sz="1600" dirty="0"/>
              <a:t>）</a:t>
            </a:r>
            <a:r>
              <a:rPr lang="en-US" altLang="ja-JP" sz="1600" dirty="0"/>
              <a:t>.</a:t>
            </a:r>
            <a:r>
              <a:rPr lang="ja-JP" altLang="en-US" sz="1600" dirty="0"/>
              <a:t>「博報堂・メディア定点調査」＜</a:t>
            </a:r>
            <a:r>
              <a:rPr lang="en-US" altLang="ja-JP" sz="1600" dirty="0"/>
              <a:t> http://www.hakuhodody-media.co.jp/wordpress/wp-content/uploads/2016/06/HDYmpnews20160620.pdf</a:t>
            </a:r>
            <a:r>
              <a:rPr lang="ja-JP" altLang="en-US" sz="1600" dirty="0"/>
              <a:t>＞（</a:t>
            </a:r>
            <a:r>
              <a:rPr lang="en-US" altLang="ja-JP" sz="1600" dirty="0"/>
              <a:t>2017</a:t>
            </a:r>
            <a:r>
              <a:rPr lang="ja-JP" altLang="en-US" sz="1600" dirty="0"/>
              <a:t>年</a:t>
            </a:r>
            <a:r>
              <a:rPr lang="en-US" altLang="ja-JP" sz="1600" dirty="0"/>
              <a:t>6</a:t>
            </a:r>
            <a:r>
              <a:rPr lang="ja-JP" altLang="en-US" sz="1600" dirty="0"/>
              <a:t>月</a:t>
            </a:r>
            <a:r>
              <a:rPr lang="en-US" altLang="ja-JP" sz="1600" dirty="0"/>
              <a:t>3</a:t>
            </a:r>
            <a:r>
              <a:rPr lang="ja-JP" altLang="en-US" sz="1600" dirty="0"/>
              <a:t>日）</a:t>
            </a:r>
            <a:endParaRPr lang="en-US" altLang="ja-JP" sz="1600" dirty="0"/>
          </a:p>
          <a:p>
            <a:r>
              <a:rPr lang="ja-JP" altLang="en-US" sz="1600" dirty="0"/>
              <a:t>平成</a:t>
            </a:r>
            <a:r>
              <a:rPr lang="en-US" altLang="ja-JP" sz="1600" dirty="0"/>
              <a:t>27</a:t>
            </a:r>
            <a:r>
              <a:rPr lang="ja-JP" altLang="en-US" sz="1600" dirty="0"/>
              <a:t>年版　情報通信白書（</a:t>
            </a:r>
            <a:r>
              <a:rPr lang="en-US" altLang="ja-JP" sz="1600" dirty="0"/>
              <a:t>2015</a:t>
            </a:r>
            <a:r>
              <a:rPr lang="ja-JP" altLang="en-US" sz="1600" dirty="0"/>
              <a:t>）</a:t>
            </a:r>
            <a:r>
              <a:rPr lang="en-US" altLang="ja-JP" sz="1600" dirty="0"/>
              <a:t>.</a:t>
            </a:r>
            <a:r>
              <a:rPr lang="ja-JP" altLang="en-US" sz="1600" dirty="0"/>
              <a:t>「</a:t>
            </a:r>
            <a:r>
              <a:rPr lang="en-US" altLang="ja-JP" sz="1600" dirty="0"/>
              <a:t>SNS</a:t>
            </a:r>
            <a:r>
              <a:rPr lang="ja-JP" altLang="en-US" sz="1600" dirty="0"/>
              <a:t>の利用率」</a:t>
            </a:r>
            <a:endParaRPr lang="en-US" altLang="ja-JP" sz="1600" dirty="0"/>
          </a:p>
          <a:p>
            <a:pPr marL="0" indent="0">
              <a:buNone/>
            </a:pPr>
            <a:r>
              <a:rPr lang="ja-JP" altLang="en-US" sz="1600" dirty="0"/>
              <a:t>　＜</a:t>
            </a:r>
            <a:r>
              <a:rPr lang="en-US" altLang="ja-JP" sz="1600" dirty="0"/>
              <a:t>http://www.soumu.go.jp/johotsusintokei/whitepaper/ja/h27/html/nc242220.html</a:t>
            </a:r>
            <a:r>
              <a:rPr lang="ja-JP" altLang="en-US" sz="1600" dirty="0"/>
              <a:t>＞（</a:t>
            </a:r>
            <a:r>
              <a:rPr lang="en-US" altLang="ja-JP" sz="1600" dirty="0"/>
              <a:t>2017</a:t>
            </a:r>
            <a:r>
              <a:rPr lang="ja-JP" altLang="en-US" sz="1600" dirty="0"/>
              <a:t>年</a:t>
            </a:r>
            <a:r>
              <a:rPr lang="en-US" altLang="ja-JP" sz="1600" dirty="0"/>
              <a:t>6</a:t>
            </a:r>
            <a:r>
              <a:rPr lang="ja-JP" altLang="en-US" sz="1600" dirty="0"/>
              <a:t>月</a:t>
            </a:r>
            <a:r>
              <a:rPr lang="en-US" altLang="ja-JP" sz="1600" dirty="0"/>
              <a:t>10</a:t>
            </a:r>
          </a:p>
          <a:p>
            <a:pPr marL="0" indent="0">
              <a:buNone/>
            </a:pPr>
            <a:r>
              <a:rPr lang="ja-JP" altLang="en-US" sz="1600" dirty="0"/>
              <a:t>　日）</a:t>
            </a:r>
          </a:p>
          <a:p>
            <a:r>
              <a:rPr lang="ja-JP" altLang="en-US" sz="1600" dirty="0"/>
              <a:t>コミュニケーションアプリ</a:t>
            </a:r>
            <a:r>
              <a:rPr lang="en-US" altLang="ja-JP" sz="1600" dirty="0"/>
              <a:t>LINE</a:t>
            </a:r>
            <a:r>
              <a:rPr lang="ja-JP" altLang="en-US" sz="1600" dirty="0"/>
              <a:t>（ライン）</a:t>
            </a:r>
            <a:r>
              <a:rPr lang="en-US" altLang="ja-JP" sz="1600" dirty="0"/>
              <a:t>&lt; https://line.me/ja/ &gt;</a:t>
            </a:r>
            <a:endParaRPr lang="ja-JP" altLang="en-US" sz="1600" dirty="0"/>
          </a:p>
        </p:txBody>
      </p:sp>
      <p:sp>
        <p:nvSpPr>
          <p:cNvPr id="6" name="日付プレースホルダー 5">
            <a:extLst>
              <a:ext uri="{FF2B5EF4-FFF2-40B4-BE49-F238E27FC236}">
                <a16:creationId xmlns:a16="http://schemas.microsoft.com/office/drawing/2014/main" xmlns="" id="{21ECFD98-5985-42EF-A22E-1366A6375C09}"/>
              </a:ext>
            </a:extLst>
          </p:cNvPr>
          <p:cNvSpPr>
            <a:spLocks noGrp="1"/>
          </p:cNvSpPr>
          <p:nvPr>
            <p:ph type="dt" sz="half" idx="10"/>
          </p:nvPr>
        </p:nvSpPr>
        <p:spPr/>
        <p:txBody>
          <a:bodyPr/>
          <a:lstStyle/>
          <a:p>
            <a:r>
              <a:rPr kumimoji="1" lang="en-US" altLang="ja-JP"/>
              <a:t>2017/9/17</a:t>
            </a:r>
            <a:endParaRPr kumimoji="1" lang="ja-JP" altLang="en-US"/>
          </a:p>
        </p:txBody>
      </p:sp>
      <p:sp>
        <p:nvSpPr>
          <p:cNvPr id="7" name="スライド番号プレースホルダー 6">
            <a:extLst>
              <a:ext uri="{FF2B5EF4-FFF2-40B4-BE49-F238E27FC236}">
                <a16:creationId xmlns:a16="http://schemas.microsoft.com/office/drawing/2014/main" xmlns="" id="{149C42F2-5BAD-4B22-A588-7DCB92CD9329}"/>
              </a:ext>
            </a:extLst>
          </p:cNvPr>
          <p:cNvSpPr>
            <a:spLocks noGrp="1"/>
          </p:cNvSpPr>
          <p:nvPr>
            <p:ph type="sldNum" sz="quarter" idx="12"/>
          </p:nvPr>
        </p:nvSpPr>
        <p:spPr/>
        <p:txBody>
          <a:bodyPr/>
          <a:lstStyle/>
          <a:p>
            <a:fld id="{614497F5-5DE3-4238-892C-5C8A74B78644}" type="slidenum">
              <a:rPr kumimoji="1" lang="ja-JP" altLang="en-US" smtClean="0"/>
              <a:t>28</a:t>
            </a:fld>
            <a:endParaRPr kumimoji="1" lang="ja-JP" altLang="en-US"/>
          </a:p>
        </p:txBody>
      </p:sp>
    </p:spTree>
    <p:extLst>
      <p:ext uri="{BB962C8B-B14F-4D97-AF65-F5344CB8AC3E}">
        <p14:creationId xmlns:p14="http://schemas.microsoft.com/office/powerpoint/2010/main" val="17636754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参考文献・</a:t>
            </a:r>
            <a:r>
              <a:rPr lang="en-US" altLang="ja-JP" dirty="0"/>
              <a:t>URL</a:t>
            </a:r>
            <a:endParaRPr kumimoji="1" lang="ja-JP" altLang="en-US" dirty="0"/>
          </a:p>
        </p:txBody>
      </p:sp>
      <p:sp>
        <p:nvSpPr>
          <p:cNvPr id="3" name="コンテンツ プレースホルダー 2"/>
          <p:cNvSpPr>
            <a:spLocks noGrp="1"/>
          </p:cNvSpPr>
          <p:nvPr>
            <p:ph idx="1"/>
          </p:nvPr>
        </p:nvSpPr>
        <p:spPr>
          <a:xfrm>
            <a:off x="982174" y="1690688"/>
            <a:ext cx="10515600" cy="4622730"/>
          </a:xfrm>
        </p:spPr>
        <p:txBody>
          <a:bodyPr>
            <a:normAutofit fontScale="47500" lnSpcReduction="20000"/>
          </a:bodyPr>
          <a:lstStyle/>
          <a:p>
            <a:r>
              <a:rPr lang="ja-JP" altLang="en-US" dirty="0"/>
              <a:t>ニュース</a:t>
            </a:r>
            <a:r>
              <a:rPr lang="en-US" altLang="ja-JP" dirty="0" err="1"/>
              <a:t>CyberZ</a:t>
            </a:r>
            <a:r>
              <a:rPr lang="ja-JP" altLang="en-US" dirty="0"/>
              <a:t>（</a:t>
            </a:r>
            <a:r>
              <a:rPr lang="en-US" altLang="ja-JP" dirty="0"/>
              <a:t>2016</a:t>
            </a:r>
            <a:r>
              <a:rPr lang="ja-JP" altLang="en-US" dirty="0"/>
              <a:t>）．「スマートフォン広告マーケティング市場」</a:t>
            </a:r>
            <a:r>
              <a:rPr lang="en-US" altLang="ja-JP" dirty="0"/>
              <a:t>〈</a:t>
            </a:r>
            <a:r>
              <a:rPr lang="en-US" altLang="ja-JP" dirty="0">
                <a:hlinkClick r:id="rId2"/>
              </a:rPr>
              <a:t>https://cyber-z.co.jp/news/research/2016/0420_3573.html〉</a:t>
            </a:r>
            <a:r>
              <a:rPr lang="ja-JP" altLang="en-US" dirty="0"/>
              <a:t>（</a:t>
            </a:r>
            <a:r>
              <a:rPr lang="en-US" altLang="ja-JP" dirty="0"/>
              <a:t>2017</a:t>
            </a:r>
            <a:r>
              <a:rPr lang="ja-JP" altLang="en-US" dirty="0"/>
              <a:t>年</a:t>
            </a:r>
            <a:r>
              <a:rPr lang="en-US" altLang="ja-JP" dirty="0"/>
              <a:t>6</a:t>
            </a:r>
            <a:r>
              <a:rPr lang="ja-JP" altLang="en-US" dirty="0"/>
              <a:t>月</a:t>
            </a:r>
            <a:r>
              <a:rPr lang="en-US" altLang="ja-JP" dirty="0"/>
              <a:t>10</a:t>
            </a:r>
            <a:r>
              <a:rPr lang="ja-JP" altLang="en-US" dirty="0"/>
              <a:t>日）</a:t>
            </a:r>
            <a:endParaRPr lang="en-US" altLang="ja-JP" dirty="0"/>
          </a:p>
          <a:p>
            <a:r>
              <a:rPr lang="ja-JP" altLang="en-US" dirty="0"/>
              <a:t>かわいいフリー素材集いらすと</a:t>
            </a:r>
            <a:r>
              <a:rPr lang="ja-JP" altLang="en-US" dirty="0" err="1"/>
              <a:t>や</a:t>
            </a:r>
            <a:r>
              <a:rPr lang="ja-JP" altLang="en-US" dirty="0"/>
              <a:t>「</a:t>
            </a:r>
            <a:r>
              <a:rPr lang="en-US" altLang="ja-JP" dirty="0">
                <a:hlinkClick r:id="rId3"/>
              </a:rPr>
              <a:t>http://www.irasutoya.com/</a:t>
            </a:r>
            <a:r>
              <a:rPr lang="ja-JP" altLang="en-US" dirty="0"/>
              <a:t>」</a:t>
            </a:r>
            <a:endParaRPr lang="en-US" altLang="ja-JP" dirty="0"/>
          </a:p>
          <a:p>
            <a:r>
              <a:rPr lang="ja-JP" altLang="en-US" dirty="0"/>
              <a:t>日経</a:t>
            </a:r>
            <a:r>
              <a:rPr lang="en-US" altLang="ja-JP" dirty="0"/>
              <a:t>BP</a:t>
            </a:r>
            <a:r>
              <a:rPr lang="ja-JP" altLang="en-US" dirty="0"/>
              <a:t>社「最新マーケティングの教科書」調査機関　マクロミル　調査主体　日経</a:t>
            </a:r>
            <a:r>
              <a:rPr lang="en-US" altLang="ja-JP" dirty="0"/>
              <a:t>BP</a:t>
            </a:r>
            <a:r>
              <a:rPr lang="ja-JP" altLang="en-US" dirty="0"/>
              <a:t>社</a:t>
            </a:r>
            <a:endParaRPr lang="en-US" altLang="ja-JP" dirty="0"/>
          </a:p>
          <a:p>
            <a:r>
              <a:rPr lang="ja-JP" altLang="en-US" dirty="0"/>
              <a:t>平成</a:t>
            </a:r>
            <a:r>
              <a:rPr lang="en-US" altLang="ja-JP" dirty="0"/>
              <a:t>27</a:t>
            </a:r>
            <a:r>
              <a:rPr lang="ja-JP" altLang="en-US" dirty="0"/>
              <a:t>年版　情報通信白書（</a:t>
            </a:r>
            <a:r>
              <a:rPr lang="en-US" altLang="ja-JP" dirty="0"/>
              <a:t>2017</a:t>
            </a:r>
            <a:r>
              <a:rPr lang="ja-JP" altLang="en-US" dirty="0"/>
              <a:t>）</a:t>
            </a:r>
            <a:r>
              <a:rPr lang="en-US" altLang="ja-JP" dirty="0"/>
              <a:t>.</a:t>
            </a:r>
            <a:r>
              <a:rPr lang="ja-JP" altLang="en-US" dirty="0"/>
              <a:t>「 平成</a:t>
            </a:r>
            <a:r>
              <a:rPr lang="en-US" altLang="ja-JP" dirty="0"/>
              <a:t>2</a:t>
            </a:r>
            <a:r>
              <a:rPr lang="ja-JP" altLang="en-US" dirty="0"/>
              <a:t>７年情報通信メディアの利用時間と情報行動に関する調査 報告書</a:t>
            </a:r>
            <a:r>
              <a:rPr lang="en-US" altLang="ja-JP" dirty="0"/>
              <a:t>〈</a:t>
            </a:r>
            <a:r>
              <a:rPr lang="en-US" altLang="ja-JP" dirty="0">
                <a:hlinkClick r:id="rId4"/>
              </a:rPr>
              <a:t>http://www.soumu.go.jp/</a:t>
            </a:r>
            <a:r>
              <a:rPr lang="en-US" altLang="ja-JP" dirty="0" err="1">
                <a:hlinkClick r:id="rId4"/>
              </a:rPr>
              <a:t>iicp</a:t>
            </a:r>
            <a:r>
              <a:rPr lang="en-US" altLang="ja-JP" dirty="0">
                <a:hlinkClick r:id="rId4"/>
              </a:rPr>
              <a:t>/</a:t>
            </a:r>
            <a:r>
              <a:rPr lang="en-US" altLang="ja-JP" dirty="0" err="1">
                <a:hlinkClick r:id="rId4"/>
              </a:rPr>
              <a:t>chousakenkyu</a:t>
            </a:r>
            <a:r>
              <a:rPr lang="en-US" altLang="ja-JP" dirty="0">
                <a:hlinkClick r:id="rId4"/>
              </a:rPr>
              <a:t>/data/research/survey/telecom/2016/02_160825mediariyou_houkokusho.pdf〉</a:t>
            </a:r>
            <a:r>
              <a:rPr lang="ja-JP" altLang="en-US" dirty="0"/>
              <a:t>（</a:t>
            </a:r>
            <a:r>
              <a:rPr lang="en-US" altLang="ja-JP" dirty="0"/>
              <a:t>2017</a:t>
            </a:r>
            <a:r>
              <a:rPr lang="ja-JP" altLang="en-US" dirty="0"/>
              <a:t>年</a:t>
            </a:r>
            <a:r>
              <a:rPr lang="en-US" altLang="ja-JP" dirty="0"/>
              <a:t>6</a:t>
            </a:r>
            <a:r>
              <a:rPr lang="ja-JP" altLang="en-US" dirty="0"/>
              <a:t>月</a:t>
            </a:r>
            <a:r>
              <a:rPr lang="en-US" altLang="ja-JP" dirty="0"/>
              <a:t>12</a:t>
            </a:r>
            <a:r>
              <a:rPr lang="ja-JP" altLang="en-US" dirty="0"/>
              <a:t>日）</a:t>
            </a:r>
            <a:endParaRPr lang="en-US" altLang="ja-JP" dirty="0"/>
          </a:p>
          <a:p>
            <a:r>
              <a:rPr lang="en-US" altLang="ja-JP" dirty="0"/>
              <a:t>Fashionap.com News</a:t>
            </a:r>
            <a:r>
              <a:rPr lang="ja-JP" altLang="en-US" dirty="0"/>
              <a:t>（</a:t>
            </a:r>
            <a:r>
              <a:rPr lang="en-US" altLang="ja-JP" dirty="0"/>
              <a:t>2017</a:t>
            </a:r>
            <a:r>
              <a:rPr lang="ja-JP" altLang="en-US" dirty="0"/>
              <a:t>）「プラダやルイ・ヴィトンも、ラグジュアリーブランドが続々</a:t>
            </a:r>
            <a:r>
              <a:rPr lang="en-US" altLang="ja-JP" dirty="0"/>
              <a:t>LINE</a:t>
            </a:r>
            <a:r>
              <a:rPr lang="ja-JP" altLang="en-US" dirty="0"/>
              <a:t>公式アカウントを開設」</a:t>
            </a:r>
            <a:r>
              <a:rPr lang="en-US" altLang="ja-JP" dirty="0"/>
              <a:t>〈</a:t>
            </a:r>
            <a:r>
              <a:rPr lang="en-US" altLang="ja-JP" dirty="0">
                <a:hlinkClick r:id="rId5"/>
              </a:rPr>
              <a:t>https://www.fashionsnap.com/news/2017-02-21/</a:t>
            </a:r>
            <a:r>
              <a:rPr lang="en-US" altLang="ja-JP" dirty="0" err="1">
                <a:hlinkClick r:id="rId5"/>
              </a:rPr>
              <a:t>prada</a:t>
            </a:r>
            <a:r>
              <a:rPr lang="en-US" altLang="ja-JP" dirty="0">
                <a:hlinkClick r:id="rId5"/>
              </a:rPr>
              <a:t>-line/〉</a:t>
            </a:r>
            <a:endParaRPr lang="en-US" altLang="ja-JP" dirty="0"/>
          </a:p>
          <a:p>
            <a:r>
              <a:rPr lang="ja-JP" altLang="en-US" dirty="0"/>
              <a:t>伊藤「日本企業における</a:t>
            </a:r>
            <a:r>
              <a:rPr lang="en-US" altLang="ja-JP" dirty="0"/>
              <a:t>SNS</a:t>
            </a:r>
            <a:r>
              <a:rPr lang="ja-JP" altLang="en-US" dirty="0"/>
              <a:t>を用いたマーケティング戦略：有効な活用とマネジメント」</a:t>
            </a:r>
            <a:endParaRPr lang="en-US" altLang="ja-JP" dirty="0"/>
          </a:p>
          <a:p>
            <a:pPr marL="0" indent="0">
              <a:buNone/>
            </a:pPr>
            <a:r>
              <a:rPr lang="ja-JP" altLang="en-US" dirty="0"/>
              <a:t>　　</a:t>
            </a:r>
            <a:r>
              <a:rPr lang="en-US" altLang="ja-JP" dirty="0"/>
              <a:t>〈</a:t>
            </a:r>
            <a:r>
              <a:rPr lang="en-US" altLang="ja-JP" dirty="0">
                <a:hlinkClick r:id="rId6"/>
              </a:rPr>
              <a:t>http://www.lib.yamagata-u.ac.jp/</a:t>
            </a:r>
            <a:r>
              <a:rPr lang="en-US" altLang="ja-JP" dirty="0" err="1">
                <a:hlinkClick r:id="rId6"/>
              </a:rPr>
              <a:t>alllib</a:t>
            </a:r>
            <a:r>
              <a:rPr lang="en-US" altLang="ja-JP" dirty="0">
                <a:hlinkClick r:id="rId6"/>
              </a:rPr>
              <a:t>/</a:t>
            </a:r>
            <a:r>
              <a:rPr lang="en-US" altLang="ja-JP" dirty="0" err="1">
                <a:hlinkClick r:id="rId6"/>
              </a:rPr>
              <a:t>elib</a:t>
            </a:r>
            <a:r>
              <a:rPr lang="en-US" altLang="ja-JP" dirty="0">
                <a:hlinkClick r:id="rId6"/>
              </a:rPr>
              <a:t>/</a:t>
            </a:r>
            <a:r>
              <a:rPr lang="en-US" altLang="ja-JP" dirty="0" err="1">
                <a:hlinkClick r:id="rId6"/>
              </a:rPr>
              <a:t>kiyou</a:t>
            </a:r>
            <a:r>
              <a:rPr lang="en-US" altLang="ja-JP" dirty="0">
                <a:hlinkClick r:id="rId6"/>
              </a:rPr>
              <a:t>/</a:t>
            </a:r>
            <a:r>
              <a:rPr lang="en-US" altLang="ja-JP" dirty="0" err="1">
                <a:hlinkClick r:id="rId6"/>
              </a:rPr>
              <a:t>kiyous</a:t>
            </a:r>
            <a:r>
              <a:rPr lang="en-US" altLang="ja-JP" dirty="0">
                <a:hlinkClick r:id="rId6"/>
              </a:rPr>
              <a:t>/kiyous-45-1/image/kiyous-45-1-091to127.pd〉</a:t>
            </a:r>
            <a:endParaRPr lang="en-US" altLang="ja-JP" dirty="0"/>
          </a:p>
          <a:p>
            <a:r>
              <a:rPr lang="ja-JP" altLang="en-US" dirty="0"/>
              <a:t>鈴木雄高（２０１４）「</a:t>
            </a:r>
            <a:r>
              <a:rPr lang="en-US" altLang="ja-JP" dirty="0"/>
              <a:t>LINE</a:t>
            </a:r>
            <a:r>
              <a:rPr lang="ja-JP" altLang="en-US" dirty="0"/>
              <a:t>を活用したマーケティングの可能</a:t>
            </a:r>
            <a:r>
              <a:rPr lang="en-US" altLang="ja-JP" dirty="0"/>
              <a:t>〈</a:t>
            </a:r>
            <a:r>
              <a:rPr lang="en-US" altLang="ja-JP" dirty="0">
                <a:hlinkClick r:id="rId7"/>
              </a:rPr>
              <a:t>http://www.dei.or.jp/opinion/</a:t>
            </a:r>
            <a:r>
              <a:rPr lang="en-US" altLang="ja-JP" dirty="0" err="1">
                <a:hlinkClick r:id="rId7"/>
              </a:rPr>
              <a:t>staff_pdf</a:t>
            </a:r>
            <a:r>
              <a:rPr lang="en-US" altLang="ja-JP" dirty="0">
                <a:hlinkClick r:id="rId7"/>
              </a:rPr>
              <a:t>/suzuki08.pdf〉</a:t>
            </a:r>
            <a:endParaRPr lang="en-US" altLang="ja-JP" dirty="0"/>
          </a:p>
          <a:p>
            <a:r>
              <a:rPr lang="en-US" altLang="ja-JP" dirty="0" err="1"/>
              <a:t>Sociaⅼ</a:t>
            </a:r>
            <a:r>
              <a:rPr lang="ja-JP" altLang="en-US" dirty="0"/>
              <a:t> </a:t>
            </a:r>
            <a:r>
              <a:rPr lang="en-US" altLang="ja-JP" dirty="0"/>
              <a:t>Media </a:t>
            </a:r>
            <a:r>
              <a:rPr lang="en-US" altLang="ja-JP" dirty="0" err="1"/>
              <a:t>Lab〈</a:t>
            </a:r>
            <a:r>
              <a:rPr lang="en-US" altLang="ja-JP" dirty="0" err="1">
                <a:hlinkClick r:id="rId8"/>
              </a:rPr>
              <a:t>https</a:t>
            </a:r>
            <a:r>
              <a:rPr lang="en-US" altLang="ja-JP" dirty="0">
                <a:hlinkClick r:id="rId8"/>
              </a:rPr>
              <a:t>://gaiax-socialmedialab.jp/post-23691/〉</a:t>
            </a:r>
            <a:endParaRPr lang="en-US" altLang="ja-JP" dirty="0"/>
          </a:p>
          <a:p>
            <a:r>
              <a:rPr lang="ja-JP" altLang="en-US" dirty="0"/>
              <a:t>伊藤嘉浩・高橋優音 （２０１４）「日本企業における</a:t>
            </a:r>
            <a:r>
              <a:rPr lang="en-US" altLang="ja-JP" dirty="0"/>
              <a:t>SNS</a:t>
            </a:r>
            <a:r>
              <a:rPr lang="ja-JP" altLang="en-US" dirty="0"/>
              <a:t>を用いたマーケティング戦略： 有効な活用とマネジメント」</a:t>
            </a:r>
            <a:r>
              <a:rPr lang="en-US" altLang="ja-JP" dirty="0"/>
              <a:t>〈</a:t>
            </a:r>
            <a:r>
              <a:rPr lang="en-US" altLang="ja-JP" dirty="0">
                <a:hlinkClick r:id="rId9"/>
              </a:rPr>
              <a:t>http://www.lib.yamagata-u.ac.jp/</a:t>
            </a:r>
            <a:r>
              <a:rPr lang="en-US" altLang="ja-JP" dirty="0" err="1">
                <a:hlinkClick r:id="rId9"/>
              </a:rPr>
              <a:t>alllib</a:t>
            </a:r>
            <a:r>
              <a:rPr lang="en-US" altLang="ja-JP" dirty="0">
                <a:hlinkClick r:id="rId9"/>
              </a:rPr>
              <a:t>/</a:t>
            </a:r>
            <a:r>
              <a:rPr lang="en-US" altLang="ja-JP" dirty="0" err="1">
                <a:hlinkClick r:id="rId9"/>
              </a:rPr>
              <a:t>elib</a:t>
            </a:r>
            <a:r>
              <a:rPr lang="en-US" altLang="ja-JP" dirty="0">
                <a:hlinkClick r:id="rId9"/>
              </a:rPr>
              <a:t>/</a:t>
            </a:r>
            <a:r>
              <a:rPr lang="en-US" altLang="ja-JP" dirty="0" err="1">
                <a:hlinkClick r:id="rId9"/>
              </a:rPr>
              <a:t>kiyou</a:t>
            </a:r>
            <a:r>
              <a:rPr lang="en-US" altLang="ja-JP" dirty="0">
                <a:hlinkClick r:id="rId9"/>
              </a:rPr>
              <a:t>/</a:t>
            </a:r>
            <a:r>
              <a:rPr lang="en-US" altLang="ja-JP" dirty="0" err="1">
                <a:hlinkClick r:id="rId9"/>
              </a:rPr>
              <a:t>kiyous</a:t>
            </a:r>
            <a:r>
              <a:rPr lang="en-US" altLang="ja-JP" dirty="0">
                <a:hlinkClick r:id="rId9"/>
              </a:rPr>
              <a:t>/kiyous-45-1/image/kiyous-45-1-091to127.pdf</a:t>
            </a:r>
            <a:r>
              <a:rPr lang="en-US" altLang="ja-JP" dirty="0"/>
              <a:t>〉</a:t>
            </a:r>
          </a:p>
          <a:p>
            <a:r>
              <a:rPr lang="en-US" altLang="ja-JP" dirty="0"/>
              <a:t>LINE 5</a:t>
            </a:r>
            <a:r>
              <a:rPr lang="ja-JP" altLang="en-US" dirty="0"/>
              <a:t>分で分かる</a:t>
            </a:r>
            <a:r>
              <a:rPr lang="en-US" altLang="ja-JP" dirty="0"/>
              <a:t>LINE</a:t>
            </a:r>
            <a:r>
              <a:rPr lang="ja-JP" altLang="en-US" dirty="0"/>
              <a:t>公式アカウント</a:t>
            </a:r>
            <a:r>
              <a:rPr lang="en-US" altLang="ja-JP" dirty="0"/>
              <a:t>〈</a:t>
            </a:r>
            <a:r>
              <a:rPr lang="en-US" altLang="ja-JP" dirty="0">
                <a:hlinkClick r:id="rId10"/>
              </a:rPr>
              <a:t>http://cdn.notices.jp/docs/line.pdf〉</a:t>
            </a:r>
            <a:endParaRPr lang="en-US" altLang="ja-JP" dirty="0"/>
          </a:p>
          <a:p>
            <a:r>
              <a:rPr lang="en-US" altLang="ja-JP" dirty="0"/>
              <a:t>Glad</a:t>
            </a:r>
            <a:r>
              <a:rPr lang="ja-JP" altLang="en-US" dirty="0"/>
              <a:t> </a:t>
            </a:r>
            <a:r>
              <a:rPr lang="en-US" altLang="ja-JP" dirty="0"/>
              <a:t>Cube  LINE</a:t>
            </a:r>
            <a:r>
              <a:rPr lang="ja-JP" altLang="en-US" dirty="0"/>
              <a:t>広告運用代行　</a:t>
            </a:r>
            <a:r>
              <a:rPr lang="en-US" altLang="ja-JP" dirty="0"/>
              <a:t>&lt; https://www.glad-cube.com/service/line.html?inq_id=0120963709&amp;gclid=EAIaIQobChMIy9bsteSU1gIVgwQqCh3Wqgm8EAAYBCAAEgKubPD_BwE &gt;</a:t>
            </a:r>
            <a:endParaRPr kumimoji="1" lang="ja-JP" altLang="en-US" dirty="0"/>
          </a:p>
        </p:txBody>
      </p:sp>
      <p:sp>
        <p:nvSpPr>
          <p:cNvPr id="6" name="日付プレースホルダー 5">
            <a:extLst>
              <a:ext uri="{FF2B5EF4-FFF2-40B4-BE49-F238E27FC236}">
                <a16:creationId xmlns:a16="http://schemas.microsoft.com/office/drawing/2014/main" xmlns="" id="{A75F3AFC-B9B6-4598-9AB9-11FB4AD4D388}"/>
              </a:ext>
            </a:extLst>
          </p:cNvPr>
          <p:cNvSpPr>
            <a:spLocks noGrp="1"/>
          </p:cNvSpPr>
          <p:nvPr>
            <p:ph type="dt" sz="half" idx="10"/>
          </p:nvPr>
        </p:nvSpPr>
        <p:spPr/>
        <p:txBody>
          <a:bodyPr/>
          <a:lstStyle/>
          <a:p>
            <a:r>
              <a:rPr kumimoji="1" lang="en-US" altLang="ja-JP"/>
              <a:t>2017/9/17</a:t>
            </a:r>
            <a:endParaRPr kumimoji="1" lang="ja-JP" altLang="en-US"/>
          </a:p>
        </p:txBody>
      </p:sp>
      <p:sp>
        <p:nvSpPr>
          <p:cNvPr id="7" name="スライド番号プレースホルダー 6">
            <a:extLst>
              <a:ext uri="{FF2B5EF4-FFF2-40B4-BE49-F238E27FC236}">
                <a16:creationId xmlns:a16="http://schemas.microsoft.com/office/drawing/2014/main" xmlns="" id="{DF90280B-B33B-47E9-A652-FFE9DD2339D1}"/>
              </a:ext>
            </a:extLst>
          </p:cNvPr>
          <p:cNvSpPr>
            <a:spLocks noGrp="1"/>
          </p:cNvSpPr>
          <p:nvPr>
            <p:ph type="sldNum" sz="quarter" idx="12"/>
          </p:nvPr>
        </p:nvSpPr>
        <p:spPr/>
        <p:txBody>
          <a:bodyPr/>
          <a:lstStyle/>
          <a:p>
            <a:fld id="{614497F5-5DE3-4238-892C-5C8A74B78644}" type="slidenum">
              <a:rPr kumimoji="1" lang="ja-JP" altLang="en-US" smtClean="0"/>
              <a:t>29</a:t>
            </a:fld>
            <a:endParaRPr kumimoji="1" lang="ja-JP" altLang="en-US"/>
          </a:p>
        </p:txBody>
      </p:sp>
    </p:spTree>
    <p:extLst>
      <p:ext uri="{BB962C8B-B14F-4D97-AF65-F5344CB8AC3E}">
        <p14:creationId xmlns:p14="http://schemas.microsoft.com/office/powerpoint/2010/main" val="1810328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CCBAB03A-7050-41CB-91A4-56ADE9BC3605}"/>
              </a:ext>
            </a:extLst>
          </p:cNvPr>
          <p:cNvSpPr>
            <a:spLocks noGrp="1"/>
          </p:cNvSpPr>
          <p:nvPr>
            <p:ph type="title"/>
          </p:nvPr>
        </p:nvSpPr>
        <p:spPr>
          <a:xfrm>
            <a:off x="685800" y="496851"/>
            <a:ext cx="10515600" cy="1325563"/>
          </a:xfrm>
        </p:spPr>
        <p:txBody>
          <a:bodyPr/>
          <a:lstStyle/>
          <a:p>
            <a:r>
              <a:rPr kumimoji="1" lang="ja-JP" altLang="en-US" dirty="0"/>
              <a:t>目次</a:t>
            </a:r>
          </a:p>
        </p:txBody>
      </p:sp>
      <p:sp>
        <p:nvSpPr>
          <p:cNvPr id="3" name="コンテンツ プレースホルダー 2">
            <a:extLst>
              <a:ext uri="{FF2B5EF4-FFF2-40B4-BE49-F238E27FC236}">
                <a16:creationId xmlns:a16="http://schemas.microsoft.com/office/drawing/2014/main" xmlns="" id="{1AC020A5-712F-46D0-81AD-96E2BBDF634C}"/>
              </a:ext>
            </a:extLst>
          </p:cNvPr>
          <p:cNvSpPr>
            <a:spLocks noGrp="1"/>
          </p:cNvSpPr>
          <p:nvPr>
            <p:ph idx="1"/>
          </p:nvPr>
        </p:nvSpPr>
        <p:spPr>
          <a:xfrm>
            <a:off x="1143000" y="1983560"/>
            <a:ext cx="10515600" cy="4351338"/>
          </a:xfrm>
        </p:spPr>
        <p:txBody>
          <a:bodyPr>
            <a:normAutofit/>
          </a:bodyPr>
          <a:lstStyle/>
          <a:p>
            <a:r>
              <a:rPr lang="ja-JP" altLang="en-US" dirty="0"/>
              <a:t>はじめに</a:t>
            </a:r>
            <a:endParaRPr lang="en-US" altLang="ja-JP" dirty="0"/>
          </a:p>
          <a:p>
            <a:r>
              <a:rPr kumimoji="1" lang="ja-JP" altLang="en-US" dirty="0"/>
              <a:t>現状分析①</a:t>
            </a:r>
            <a:endParaRPr kumimoji="1" lang="en-US" altLang="ja-JP" dirty="0"/>
          </a:p>
          <a:p>
            <a:r>
              <a:rPr lang="ja-JP" altLang="en-US" dirty="0"/>
              <a:t>問題意識</a:t>
            </a:r>
            <a:endParaRPr lang="en-US" altLang="ja-JP" dirty="0"/>
          </a:p>
          <a:p>
            <a:r>
              <a:rPr kumimoji="1" lang="ja-JP" altLang="en-US" dirty="0"/>
              <a:t>事前調査</a:t>
            </a:r>
            <a:endParaRPr kumimoji="1" lang="en-US" altLang="ja-JP" dirty="0"/>
          </a:p>
          <a:p>
            <a:r>
              <a:rPr lang="ja-JP" altLang="en-US" dirty="0"/>
              <a:t>現状分析②</a:t>
            </a:r>
            <a:endParaRPr lang="en-US" altLang="ja-JP" dirty="0"/>
          </a:p>
          <a:p>
            <a:endParaRPr kumimoji="1" lang="en-US" altLang="ja-JP" dirty="0"/>
          </a:p>
        </p:txBody>
      </p:sp>
      <p:pic>
        <p:nvPicPr>
          <p:cNvPr id="4" name="図 3">
            <a:extLst>
              <a:ext uri="{FF2B5EF4-FFF2-40B4-BE49-F238E27FC236}">
                <a16:creationId xmlns:a16="http://schemas.microsoft.com/office/drawing/2014/main" xmlns="" id="{D2FF2F0D-B163-4837-8569-6D75A65A62F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011010" y="4400808"/>
            <a:ext cx="1244497" cy="1459820"/>
          </a:xfrm>
          <a:prstGeom prst="rect">
            <a:avLst/>
          </a:prstGeom>
        </p:spPr>
      </p:pic>
      <p:pic>
        <p:nvPicPr>
          <p:cNvPr id="5" name="図 4">
            <a:extLst>
              <a:ext uri="{FF2B5EF4-FFF2-40B4-BE49-F238E27FC236}">
                <a16:creationId xmlns:a16="http://schemas.microsoft.com/office/drawing/2014/main" xmlns="" id="{A6DD1228-2633-4E6A-AB38-1AA48E000047}"/>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7768240" y="3016251"/>
            <a:ext cx="2519978" cy="2349879"/>
          </a:xfrm>
          <a:prstGeom prst="rect">
            <a:avLst/>
          </a:prstGeom>
        </p:spPr>
      </p:pic>
      <p:pic>
        <p:nvPicPr>
          <p:cNvPr id="6" name="図 5">
            <a:extLst>
              <a:ext uri="{FF2B5EF4-FFF2-40B4-BE49-F238E27FC236}">
                <a16:creationId xmlns:a16="http://schemas.microsoft.com/office/drawing/2014/main" xmlns="" id="{F65BD2C4-8E78-4C6D-868B-A2F0497F248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28958" y="4860789"/>
            <a:ext cx="1244497" cy="1459820"/>
          </a:xfrm>
          <a:prstGeom prst="rect">
            <a:avLst/>
          </a:prstGeom>
        </p:spPr>
      </p:pic>
      <p:pic>
        <p:nvPicPr>
          <p:cNvPr id="7" name="図 6">
            <a:extLst>
              <a:ext uri="{FF2B5EF4-FFF2-40B4-BE49-F238E27FC236}">
                <a16:creationId xmlns:a16="http://schemas.microsoft.com/office/drawing/2014/main" xmlns="" id="{13E0DD2C-12C2-495E-9B06-EE12CF541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46907" y="4400808"/>
            <a:ext cx="1244497" cy="1459820"/>
          </a:xfrm>
          <a:prstGeom prst="rect">
            <a:avLst/>
          </a:prstGeom>
        </p:spPr>
      </p:pic>
      <p:sp>
        <p:nvSpPr>
          <p:cNvPr id="8" name="テキスト ボックス 7">
            <a:extLst>
              <a:ext uri="{FF2B5EF4-FFF2-40B4-BE49-F238E27FC236}">
                <a16:creationId xmlns:a16="http://schemas.microsoft.com/office/drawing/2014/main" xmlns="" id="{6A214909-5C6D-457F-B766-A02527A9D028}"/>
              </a:ext>
            </a:extLst>
          </p:cNvPr>
          <p:cNvSpPr txBox="1"/>
          <p:nvPr/>
        </p:nvSpPr>
        <p:spPr>
          <a:xfrm>
            <a:off x="4597933" y="1983560"/>
            <a:ext cx="3541611" cy="1815882"/>
          </a:xfrm>
          <a:prstGeom prst="rect">
            <a:avLst/>
          </a:prstGeom>
          <a:noFill/>
        </p:spPr>
        <p:txBody>
          <a:bodyPr wrap="square" rtlCol="0">
            <a:spAutoFit/>
          </a:bodyPr>
          <a:lstStyle/>
          <a:p>
            <a:pPr marL="285750" indent="-285750">
              <a:buFont typeface="Arial" panose="020B0604020202020204" pitchFamily="34" charset="0"/>
              <a:buChar char="•"/>
            </a:pPr>
            <a:r>
              <a:rPr lang="ja-JP" altLang="en-US" sz="2800" dirty="0"/>
              <a:t>研究目的</a:t>
            </a:r>
            <a:endParaRPr lang="en-US" altLang="ja-JP" sz="2800" dirty="0"/>
          </a:p>
          <a:p>
            <a:pPr marL="285750" indent="-285750">
              <a:buFont typeface="Arial" panose="020B0604020202020204" pitchFamily="34" charset="0"/>
              <a:buChar char="•"/>
            </a:pPr>
            <a:r>
              <a:rPr lang="ja-JP" altLang="en-US" sz="2800" dirty="0"/>
              <a:t>仮説導出</a:t>
            </a:r>
            <a:endParaRPr lang="en-US" altLang="ja-JP" sz="2800" dirty="0"/>
          </a:p>
          <a:p>
            <a:pPr marL="285750" indent="-285750">
              <a:buFont typeface="Arial" panose="020B0604020202020204" pitchFamily="34" charset="0"/>
              <a:buChar char="•"/>
            </a:pPr>
            <a:r>
              <a:rPr lang="ja-JP" altLang="en-US" sz="2800" dirty="0"/>
              <a:t>仮説</a:t>
            </a:r>
            <a:endParaRPr lang="en-US" altLang="ja-JP" sz="2800" dirty="0"/>
          </a:p>
          <a:p>
            <a:pPr marL="285750" indent="-285750">
              <a:buFont typeface="Arial" panose="020B0604020202020204" pitchFamily="34" charset="0"/>
              <a:buChar char="•"/>
            </a:pPr>
            <a:r>
              <a:rPr lang="ja-JP" altLang="en-US" sz="2800" dirty="0"/>
              <a:t>今後の課題・予定</a:t>
            </a:r>
            <a:endParaRPr kumimoji="1" lang="ja-JP" altLang="en-US" dirty="0"/>
          </a:p>
        </p:txBody>
      </p:sp>
      <p:sp>
        <p:nvSpPr>
          <p:cNvPr id="11" name="日付プレースホルダー 10">
            <a:extLst>
              <a:ext uri="{FF2B5EF4-FFF2-40B4-BE49-F238E27FC236}">
                <a16:creationId xmlns:a16="http://schemas.microsoft.com/office/drawing/2014/main" xmlns="" id="{CB56BFB9-2557-4F18-91FB-E584616B23F5}"/>
              </a:ext>
            </a:extLst>
          </p:cNvPr>
          <p:cNvSpPr>
            <a:spLocks noGrp="1"/>
          </p:cNvSpPr>
          <p:nvPr>
            <p:ph type="dt" sz="half" idx="10"/>
          </p:nvPr>
        </p:nvSpPr>
        <p:spPr/>
        <p:txBody>
          <a:bodyPr/>
          <a:lstStyle/>
          <a:p>
            <a:r>
              <a:rPr kumimoji="1" lang="en-US" altLang="ja-JP"/>
              <a:t>2017/9/17</a:t>
            </a:r>
            <a:endParaRPr kumimoji="1" lang="ja-JP" altLang="en-US"/>
          </a:p>
        </p:txBody>
      </p:sp>
      <p:sp>
        <p:nvSpPr>
          <p:cNvPr id="12" name="スライド番号プレースホルダー 11">
            <a:extLst>
              <a:ext uri="{FF2B5EF4-FFF2-40B4-BE49-F238E27FC236}">
                <a16:creationId xmlns:a16="http://schemas.microsoft.com/office/drawing/2014/main" xmlns="" id="{5E7C1156-4ADD-4C7A-9DC8-1A04D09D83E2}"/>
              </a:ext>
            </a:extLst>
          </p:cNvPr>
          <p:cNvSpPr>
            <a:spLocks noGrp="1"/>
          </p:cNvSpPr>
          <p:nvPr>
            <p:ph type="sldNum" sz="quarter" idx="12"/>
          </p:nvPr>
        </p:nvSpPr>
        <p:spPr/>
        <p:txBody>
          <a:bodyPr/>
          <a:lstStyle/>
          <a:p>
            <a:fld id="{614497F5-5DE3-4238-892C-5C8A74B78644}" type="slidenum">
              <a:rPr kumimoji="1" lang="ja-JP" altLang="en-US" smtClean="0"/>
              <a:t>3</a:t>
            </a:fld>
            <a:endParaRPr kumimoji="1" lang="ja-JP" altLang="en-US"/>
          </a:p>
        </p:txBody>
      </p:sp>
    </p:spTree>
    <p:extLst>
      <p:ext uri="{BB962C8B-B14F-4D97-AF65-F5344CB8AC3E}">
        <p14:creationId xmlns:p14="http://schemas.microsoft.com/office/powerpoint/2010/main" val="7277878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a:extLst>
              <a:ext uri="{FF2B5EF4-FFF2-40B4-BE49-F238E27FC236}">
                <a16:creationId xmlns:a16="http://schemas.microsoft.com/office/drawing/2014/main" xmlns="" id="{3BAEBC95-CDE6-4772-9ACD-38FCAF44C1A8}"/>
              </a:ext>
            </a:extLst>
          </p:cNvPr>
          <p:cNvSpPr/>
          <p:nvPr/>
        </p:nvSpPr>
        <p:spPr>
          <a:xfrm>
            <a:off x="0" y="359228"/>
            <a:ext cx="11647811" cy="8135803"/>
          </a:xfrm>
          <a:prstGeom prst="rect">
            <a:avLst/>
          </a:prstGeom>
          <a:blipFill dpi="0" rotWithShape="1">
            <a:blip r:embed="rId2">
              <a:alphaModFix amt="6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xmlns="" id="{210C0656-8713-4026-A207-5FDFB3AC5AEE}"/>
              </a:ext>
            </a:extLst>
          </p:cNvPr>
          <p:cNvSpPr>
            <a:spLocks noGrp="1"/>
          </p:cNvSpPr>
          <p:nvPr>
            <p:ph type="title"/>
          </p:nvPr>
        </p:nvSpPr>
        <p:spPr>
          <a:xfrm>
            <a:off x="1769811" y="119282"/>
            <a:ext cx="8777021" cy="1470992"/>
          </a:xfrm>
        </p:spPr>
        <p:txBody>
          <a:bodyPr>
            <a:normAutofit/>
          </a:bodyPr>
          <a:lstStyle/>
          <a:p>
            <a:r>
              <a:rPr kumimoji="1" lang="ja-JP" altLang="en-US" sz="4800" b="1" dirty="0"/>
              <a:t>ご清聴ありがとうございました</a:t>
            </a:r>
          </a:p>
        </p:txBody>
      </p:sp>
      <p:pic>
        <p:nvPicPr>
          <p:cNvPr id="14" name="図 13">
            <a:extLst>
              <a:ext uri="{FF2B5EF4-FFF2-40B4-BE49-F238E27FC236}">
                <a16:creationId xmlns:a16="http://schemas.microsoft.com/office/drawing/2014/main" xmlns="" id="{360DBB77-0861-4B4F-B2A4-61058FADA2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9701" y="974059"/>
            <a:ext cx="2753297" cy="3610881"/>
          </a:xfrm>
          <a:prstGeom prst="rect">
            <a:avLst/>
          </a:prstGeom>
        </p:spPr>
      </p:pic>
      <p:pic>
        <p:nvPicPr>
          <p:cNvPr id="12" name="図 11">
            <a:extLst>
              <a:ext uri="{FF2B5EF4-FFF2-40B4-BE49-F238E27FC236}">
                <a16:creationId xmlns:a16="http://schemas.microsoft.com/office/drawing/2014/main" xmlns="" id="{FD7F49ED-E19F-4293-93C0-F881299DE2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165" y="974059"/>
            <a:ext cx="7209064" cy="5990076"/>
          </a:xfrm>
          <a:prstGeom prst="rect">
            <a:avLst/>
          </a:prstGeom>
          <a:effectLst>
            <a:outerShdw blurRad="50800" dist="889000" dir="5400000" algn="t" rotWithShape="0">
              <a:prstClr val="black">
                <a:alpha val="40000"/>
              </a:prstClr>
            </a:outerShdw>
          </a:effectLst>
        </p:spPr>
      </p:pic>
      <p:sp>
        <p:nvSpPr>
          <p:cNvPr id="3" name="日付プレースホルダー 2">
            <a:extLst>
              <a:ext uri="{FF2B5EF4-FFF2-40B4-BE49-F238E27FC236}">
                <a16:creationId xmlns:a16="http://schemas.microsoft.com/office/drawing/2014/main" xmlns="" id="{F8ED0297-8266-437D-B74F-27BDF859912E}"/>
              </a:ext>
            </a:extLst>
          </p:cNvPr>
          <p:cNvSpPr>
            <a:spLocks noGrp="1"/>
          </p:cNvSpPr>
          <p:nvPr>
            <p:ph type="dt" sz="half" idx="10"/>
          </p:nvPr>
        </p:nvSpPr>
        <p:spPr/>
        <p:txBody>
          <a:bodyPr/>
          <a:lstStyle/>
          <a:p>
            <a:r>
              <a:rPr kumimoji="1" lang="en-US" altLang="ja-JP"/>
              <a:t>2017/9/17</a:t>
            </a:r>
            <a:endParaRPr kumimoji="1" lang="ja-JP" altLang="en-US"/>
          </a:p>
        </p:txBody>
      </p:sp>
      <p:sp>
        <p:nvSpPr>
          <p:cNvPr id="6" name="スライド番号プレースホルダー 5">
            <a:extLst>
              <a:ext uri="{FF2B5EF4-FFF2-40B4-BE49-F238E27FC236}">
                <a16:creationId xmlns:a16="http://schemas.microsoft.com/office/drawing/2014/main" xmlns="" id="{8924E8DE-3503-4CD0-A463-A33D7C933ECB}"/>
              </a:ext>
            </a:extLst>
          </p:cNvPr>
          <p:cNvSpPr>
            <a:spLocks noGrp="1"/>
          </p:cNvSpPr>
          <p:nvPr>
            <p:ph type="sldNum" sz="quarter" idx="12"/>
          </p:nvPr>
        </p:nvSpPr>
        <p:spPr/>
        <p:txBody>
          <a:bodyPr/>
          <a:lstStyle/>
          <a:p>
            <a:fld id="{614497F5-5DE3-4238-892C-5C8A74B78644}" type="slidenum">
              <a:rPr kumimoji="1" lang="ja-JP" altLang="en-US" smtClean="0"/>
              <a:t>30</a:t>
            </a:fld>
            <a:endParaRPr kumimoji="1" lang="ja-JP" altLang="en-US"/>
          </a:p>
        </p:txBody>
      </p:sp>
    </p:spTree>
    <p:extLst>
      <p:ext uri="{BB962C8B-B14F-4D97-AF65-F5344CB8AC3E}">
        <p14:creationId xmlns:p14="http://schemas.microsoft.com/office/powerpoint/2010/main" val="1181138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画面の領域">
            <a:extLst>
              <a:ext uri="{FF2B5EF4-FFF2-40B4-BE49-F238E27FC236}">
                <a16:creationId xmlns:a16="http://schemas.microsoft.com/office/drawing/2014/main" xmlns="" id="{6D43E508-6E3A-4246-B6D3-34619C6DEC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9981" y="1918855"/>
            <a:ext cx="9695309" cy="4578494"/>
          </a:xfrm>
          <a:prstGeom prst="rect">
            <a:avLst/>
          </a:prstGeom>
        </p:spPr>
      </p:pic>
      <p:sp>
        <p:nvSpPr>
          <p:cNvPr id="2" name="タイトル 1">
            <a:extLst>
              <a:ext uri="{FF2B5EF4-FFF2-40B4-BE49-F238E27FC236}">
                <a16:creationId xmlns:a16="http://schemas.microsoft.com/office/drawing/2014/main" xmlns="" id="{9F7A5EA7-6A04-4257-805C-98DCE589E27C}"/>
              </a:ext>
            </a:extLst>
          </p:cNvPr>
          <p:cNvSpPr>
            <a:spLocks noGrp="1"/>
          </p:cNvSpPr>
          <p:nvPr>
            <p:ph type="title"/>
          </p:nvPr>
        </p:nvSpPr>
        <p:spPr>
          <a:xfrm>
            <a:off x="378126" y="293581"/>
            <a:ext cx="10515600" cy="1325563"/>
          </a:xfrm>
        </p:spPr>
        <p:txBody>
          <a:bodyPr/>
          <a:lstStyle/>
          <a:p>
            <a:r>
              <a:rPr kumimoji="1" lang="ja-JP" altLang="en-US" dirty="0"/>
              <a:t>はじめに：</a:t>
            </a:r>
            <a:r>
              <a:rPr kumimoji="1" lang="en-US" altLang="ja-JP" dirty="0"/>
              <a:t>LINE</a:t>
            </a:r>
            <a:r>
              <a:rPr kumimoji="1" lang="ja-JP" altLang="en-US" dirty="0"/>
              <a:t>について</a:t>
            </a:r>
          </a:p>
        </p:txBody>
      </p:sp>
      <p:sp>
        <p:nvSpPr>
          <p:cNvPr id="5" name="テキスト ボックス 4">
            <a:extLst>
              <a:ext uri="{FF2B5EF4-FFF2-40B4-BE49-F238E27FC236}">
                <a16:creationId xmlns:a16="http://schemas.microsoft.com/office/drawing/2014/main" xmlns="" id="{94F789E4-7FE9-4572-8A9E-A9DB993CE479}"/>
              </a:ext>
            </a:extLst>
          </p:cNvPr>
          <p:cNvSpPr txBox="1"/>
          <p:nvPr/>
        </p:nvSpPr>
        <p:spPr>
          <a:xfrm>
            <a:off x="817412" y="1394927"/>
            <a:ext cx="8375072" cy="367146"/>
          </a:xfrm>
          <a:prstGeom prst="rect">
            <a:avLst/>
          </a:prstGeom>
          <a:noFill/>
        </p:spPr>
        <p:txBody>
          <a:bodyPr wrap="square" rtlCol="0">
            <a:spAutoFit/>
          </a:bodyPr>
          <a:lstStyle/>
          <a:p>
            <a:r>
              <a:rPr kumimoji="1" lang="en-US" altLang="ja-JP" dirty="0"/>
              <a:t>LINE</a:t>
            </a:r>
            <a:r>
              <a:rPr kumimoji="1" lang="ja-JP" altLang="en-US" dirty="0"/>
              <a:t>とは</a:t>
            </a:r>
            <a:r>
              <a:rPr kumimoji="1" lang="en-US" altLang="ja-JP" dirty="0"/>
              <a:t>…</a:t>
            </a:r>
            <a:r>
              <a:rPr kumimoji="1" lang="ja-JP" altLang="en-US" dirty="0"/>
              <a:t>無料で通話やメールが楽しめる、コミュニケーションアプリのこと</a:t>
            </a:r>
          </a:p>
        </p:txBody>
      </p:sp>
      <p:sp>
        <p:nvSpPr>
          <p:cNvPr id="7" name="日付プレースホルダー 6">
            <a:extLst>
              <a:ext uri="{FF2B5EF4-FFF2-40B4-BE49-F238E27FC236}">
                <a16:creationId xmlns:a16="http://schemas.microsoft.com/office/drawing/2014/main" xmlns="" id="{3E261467-5690-4C89-B4FC-38C6E6FBBF26}"/>
              </a:ext>
            </a:extLst>
          </p:cNvPr>
          <p:cNvSpPr>
            <a:spLocks noGrp="1"/>
          </p:cNvSpPr>
          <p:nvPr>
            <p:ph type="dt" sz="half" idx="10"/>
          </p:nvPr>
        </p:nvSpPr>
        <p:spPr/>
        <p:txBody>
          <a:bodyPr/>
          <a:lstStyle/>
          <a:p>
            <a:r>
              <a:rPr kumimoji="1" lang="en-US" altLang="ja-JP"/>
              <a:t>2017/9/17</a:t>
            </a:r>
            <a:endParaRPr kumimoji="1" lang="ja-JP" altLang="en-US"/>
          </a:p>
        </p:txBody>
      </p:sp>
      <p:sp>
        <p:nvSpPr>
          <p:cNvPr id="8" name="スライド番号プレースホルダー 7">
            <a:extLst>
              <a:ext uri="{FF2B5EF4-FFF2-40B4-BE49-F238E27FC236}">
                <a16:creationId xmlns:a16="http://schemas.microsoft.com/office/drawing/2014/main" xmlns="" id="{D75ACE20-2E93-4FBB-99E4-D41286047B0B}"/>
              </a:ext>
            </a:extLst>
          </p:cNvPr>
          <p:cNvSpPr>
            <a:spLocks noGrp="1"/>
          </p:cNvSpPr>
          <p:nvPr>
            <p:ph type="sldNum" sz="quarter" idx="12"/>
          </p:nvPr>
        </p:nvSpPr>
        <p:spPr/>
        <p:txBody>
          <a:bodyPr/>
          <a:lstStyle/>
          <a:p>
            <a:fld id="{614497F5-5DE3-4238-892C-5C8A74B78644}" type="slidenum">
              <a:rPr kumimoji="1" lang="ja-JP" altLang="en-US" smtClean="0"/>
              <a:t>4</a:t>
            </a:fld>
            <a:endParaRPr kumimoji="1" lang="ja-JP" altLang="en-US"/>
          </a:p>
        </p:txBody>
      </p:sp>
    </p:spTree>
    <p:extLst>
      <p:ext uri="{BB962C8B-B14F-4D97-AF65-F5344CB8AC3E}">
        <p14:creationId xmlns:p14="http://schemas.microsoft.com/office/powerpoint/2010/main" val="3515179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2FB8D9E8-81DB-4C30-8E54-03574768A096}"/>
              </a:ext>
            </a:extLst>
          </p:cNvPr>
          <p:cNvSpPr>
            <a:spLocks noGrp="1"/>
          </p:cNvSpPr>
          <p:nvPr>
            <p:ph type="title"/>
          </p:nvPr>
        </p:nvSpPr>
        <p:spPr>
          <a:xfrm>
            <a:off x="110836" y="-71293"/>
            <a:ext cx="10515600" cy="1325563"/>
          </a:xfrm>
        </p:spPr>
        <p:txBody>
          <a:bodyPr/>
          <a:lstStyle/>
          <a:p>
            <a:r>
              <a:rPr lang="ja-JP" altLang="en-US" dirty="0"/>
              <a:t>はじめに：</a:t>
            </a:r>
            <a:r>
              <a:rPr lang="en-US" altLang="ja-JP" dirty="0"/>
              <a:t>LINE</a:t>
            </a:r>
            <a:r>
              <a:rPr lang="ja-JP" altLang="en-US" dirty="0"/>
              <a:t>広告</a:t>
            </a:r>
            <a:endParaRPr kumimoji="1" lang="ja-JP" altLang="en-US" dirty="0"/>
          </a:p>
        </p:txBody>
      </p:sp>
      <p:sp>
        <p:nvSpPr>
          <p:cNvPr id="4" name="テキスト ボックス 3">
            <a:extLst>
              <a:ext uri="{FF2B5EF4-FFF2-40B4-BE49-F238E27FC236}">
                <a16:creationId xmlns:a16="http://schemas.microsoft.com/office/drawing/2014/main" xmlns="" id="{068C2188-F196-4313-B07E-25665AD8C087}"/>
              </a:ext>
            </a:extLst>
          </p:cNvPr>
          <p:cNvSpPr txBox="1"/>
          <p:nvPr/>
        </p:nvSpPr>
        <p:spPr>
          <a:xfrm>
            <a:off x="187534" y="998735"/>
            <a:ext cx="6560127" cy="461665"/>
          </a:xfrm>
          <a:prstGeom prst="rect">
            <a:avLst/>
          </a:prstGeom>
          <a:noFill/>
        </p:spPr>
        <p:txBody>
          <a:bodyPr wrap="square" rtlCol="0">
            <a:spAutoFit/>
          </a:bodyPr>
          <a:lstStyle/>
          <a:p>
            <a:r>
              <a:rPr kumimoji="1" lang="en-US" altLang="ja-JP" sz="2400" dirty="0"/>
              <a:t>LINE</a:t>
            </a:r>
            <a:r>
              <a:rPr kumimoji="1" lang="ja-JP" altLang="en-US" sz="2400" dirty="0"/>
              <a:t>広告の種類</a:t>
            </a:r>
          </a:p>
        </p:txBody>
      </p:sp>
      <p:cxnSp>
        <p:nvCxnSpPr>
          <p:cNvPr id="6" name="直線コネクタ 5">
            <a:extLst>
              <a:ext uri="{FF2B5EF4-FFF2-40B4-BE49-F238E27FC236}">
                <a16:creationId xmlns:a16="http://schemas.microsoft.com/office/drawing/2014/main" xmlns="" id="{3FB0F7CE-B5D4-4275-BE88-98C1EC70C3A4}"/>
              </a:ext>
            </a:extLst>
          </p:cNvPr>
          <p:cNvCxnSpPr>
            <a:cxnSpLocks/>
          </p:cNvCxnSpPr>
          <p:nvPr/>
        </p:nvCxnSpPr>
        <p:spPr>
          <a:xfrm>
            <a:off x="346862" y="4190213"/>
            <a:ext cx="11173691"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 name="直線コネクタ 6">
            <a:extLst>
              <a:ext uri="{FF2B5EF4-FFF2-40B4-BE49-F238E27FC236}">
                <a16:creationId xmlns:a16="http://schemas.microsoft.com/office/drawing/2014/main" xmlns="" id="{AB34E10B-0103-44F6-AAF4-5F24E2E79DBD}"/>
              </a:ext>
            </a:extLst>
          </p:cNvPr>
          <p:cNvCxnSpPr>
            <a:cxnSpLocks/>
          </p:cNvCxnSpPr>
          <p:nvPr/>
        </p:nvCxnSpPr>
        <p:spPr>
          <a:xfrm>
            <a:off x="5820018" y="1495889"/>
            <a:ext cx="0" cy="520126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 name="テキスト ボックス 7">
            <a:extLst>
              <a:ext uri="{FF2B5EF4-FFF2-40B4-BE49-F238E27FC236}">
                <a16:creationId xmlns:a16="http://schemas.microsoft.com/office/drawing/2014/main" xmlns="" id="{78F10B92-65D8-4047-B59A-0B843EB9E4CD}"/>
              </a:ext>
            </a:extLst>
          </p:cNvPr>
          <p:cNvSpPr txBox="1"/>
          <p:nvPr/>
        </p:nvSpPr>
        <p:spPr>
          <a:xfrm>
            <a:off x="1850691" y="1632435"/>
            <a:ext cx="3969327" cy="2646878"/>
          </a:xfrm>
          <a:prstGeom prst="rect">
            <a:avLst/>
          </a:prstGeom>
          <a:noFill/>
        </p:spPr>
        <p:txBody>
          <a:bodyPr wrap="square" rtlCol="0">
            <a:spAutoFit/>
          </a:bodyPr>
          <a:lstStyle/>
          <a:p>
            <a:r>
              <a:rPr kumimoji="1" lang="ja-JP" altLang="en-US" sz="2000" dirty="0"/>
              <a:t>①</a:t>
            </a:r>
            <a:r>
              <a:rPr lang="en-US" altLang="ja-JP" sz="2000" dirty="0"/>
              <a:t>WEB</a:t>
            </a:r>
            <a:r>
              <a:rPr lang="ja-JP" altLang="en-US" sz="2000" dirty="0"/>
              <a:t>広告</a:t>
            </a:r>
            <a:endParaRPr lang="en-US" altLang="ja-JP" sz="2000" dirty="0"/>
          </a:p>
          <a:p>
            <a:r>
              <a:rPr lang="ja-JP" altLang="en-US" sz="1600" dirty="0"/>
              <a:t>・スマートフォンでもっとも見やすい</a:t>
            </a:r>
            <a:endParaRPr lang="en-US" altLang="ja-JP" sz="1600" dirty="0"/>
          </a:p>
          <a:p>
            <a:r>
              <a:rPr lang="ja-JP" altLang="en-US" sz="1600" dirty="0"/>
              <a:t>　広告デザインを取り入れた配信方法</a:t>
            </a:r>
          </a:p>
          <a:p>
            <a:r>
              <a:rPr lang="ja-JP" altLang="en-US" sz="1600" dirty="0"/>
              <a:t>・</a:t>
            </a:r>
            <a:r>
              <a:rPr lang="en-US" altLang="ja-JP" sz="1600" dirty="0"/>
              <a:t>LINE</a:t>
            </a:r>
            <a:r>
              <a:rPr lang="ja-JP" altLang="en-US" sz="1600" dirty="0"/>
              <a:t>の画面デザインと同じなので、</a:t>
            </a:r>
            <a:endParaRPr lang="en-US" altLang="ja-JP" sz="1600" dirty="0"/>
          </a:p>
          <a:p>
            <a:r>
              <a:rPr lang="ja-JP" altLang="en-US" sz="1600" dirty="0"/>
              <a:t>　ユーザーの邪魔にならず、他の投稿</a:t>
            </a:r>
            <a:endParaRPr lang="en-US" altLang="ja-JP" sz="1600" dirty="0"/>
          </a:p>
          <a:p>
            <a:r>
              <a:rPr lang="ja-JP" altLang="en-US" sz="1600" dirty="0"/>
              <a:t>　を見てるうちに自然に受け入れられる</a:t>
            </a:r>
            <a:endParaRPr lang="en-US" altLang="ja-JP" sz="1600" dirty="0"/>
          </a:p>
          <a:p>
            <a:r>
              <a:rPr lang="ja-JP" altLang="en-US" sz="1600" dirty="0"/>
              <a:t>　といったメリットがある</a:t>
            </a:r>
          </a:p>
          <a:p>
            <a:r>
              <a:rPr lang="ja-JP" altLang="en-US" sz="1600" dirty="0"/>
              <a:t>・クリック課金型で、上限のクリック</a:t>
            </a:r>
            <a:endParaRPr lang="en-US" altLang="ja-JP" sz="1600" dirty="0"/>
          </a:p>
          <a:p>
            <a:r>
              <a:rPr lang="ja-JP" altLang="en-US" sz="1600" dirty="0"/>
              <a:t>　単価を設定することが可能</a:t>
            </a:r>
          </a:p>
          <a:p>
            <a:endParaRPr kumimoji="1" lang="ja-JP" altLang="en-US" dirty="0"/>
          </a:p>
        </p:txBody>
      </p:sp>
      <p:pic>
        <p:nvPicPr>
          <p:cNvPr id="12" name="図 11" descr="画面の領域">
            <a:extLst>
              <a:ext uri="{FF2B5EF4-FFF2-40B4-BE49-F238E27FC236}">
                <a16:creationId xmlns:a16="http://schemas.microsoft.com/office/drawing/2014/main" xmlns="" id="{B8366485-2EC3-4BE9-B73F-9650E30DC7F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892"/>
          <a:stretch/>
        </p:blipFill>
        <p:spPr>
          <a:xfrm>
            <a:off x="454185" y="1701396"/>
            <a:ext cx="1289184" cy="2139530"/>
          </a:xfrm>
          <a:prstGeom prst="rect">
            <a:avLst/>
          </a:prstGeom>
          <a:ln>
            <a:noFill/>
          </a:ln>
          <a:effectLst>
            <a:outerShdw blurRad="292100" dist="139700" dir="2700000" algn="tl" rotWithShape="0">
              <a:srgbClr val="333333">
                <a:alpha val="65000"/>
              </a:srgbClr>
            </a:outerShdw>
          </a:effectLst>
        </p:spPr>
      </p:pic>
      <p:pic>
        <p:nvPicPr>
          <p:cNvPr id="14" name="図 13" descr="画面の領域">
            <a:extLst>
              <a:ext uri="{FF2B5EF4-FFF2-40B4-BE49-F238E27FC236}">
                <a16:creationId xmlns:a16="http://schemas.microsoft.com/office/drawing/2014/main" xmlns="" id="{DD4339A6-3994-4DC8-87C5-EF2A396468E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642"/>
          <a:stretch/>
        </p:blipFill>
        <p:spPr>
          <a:xfrm>
            <a:off x="6167515" y="1637241"/>
            <a:ext cx="1327795" cy="2311976"/>
          </a:xfrm>
          <a:prstGeom prst="rect">
            <a:avLst/>
          </a:prstGeom>
          <a:ln>
            <a:noFill/>
          </a:ln>
          <a:effectLst>
            <a:outerShdw blurRad="292100" dist="139700" dir="2700000" algn="tl" rotWithShape="0">
              <a:srgbClr val="333333">
                <a:alpha val="65000"/>
              </a:srgbClr>
            </a:outerShdw>
          </a:effectLst>
        </p:spPr>
      </p:pic>
      <p:sp>
        <p:nvSpPr>
          <p:cNvPr id="16" name="テキスト ボックス 15">
            <a:extLst>
              <a:ext uri="{FF2B5EF4-FFF2-40B4-BE49-F238E27FC236}">
                <a16:creationId xmlns:a16="http://schemas.microsoft.com/office/drawing/2014/main" xmlns="" id="{7313A1C5-53A5-48A9-8AEB-5A39884088FF}"/>
              </a:ext>
            </a:extLst>
          </p:cNvPr>
          <p:cNvSpPr txBox="1"/>
          <p:nvPr/>
        </p:nvSpPr>
        <p:spPr>
          <a:xfrm>
            <a:off x="7980218" y="1640893"/>
            <a:ext cx="3886200" cy="2369880"/>
          </a:xfrm>
          <a:prstGeom prst="rect">
            <a:avLst/>
          </a:prstGeom>
          <a:noFill/>
        </p:spPr>
        <p:txBody>
          <a:bodyPr wrap="square" rtlCol="0">
            <a:spAutoFit/>
          </a:bodyPr>
          <a:lstStyle/>
          <a:p>
            <a:r>
              <a:rPr kumimoji="1" lang="ja-JP" altLang="en-US" sz="2000" dirty="0"/>
              <a:t>②アプリケーション広告</a:t>
            </a:r>
            <a:endParaRPr lang="en-US" altLang="ja-JP" sz="2000" dirty="0"/>
          </a:p>
          <a:p>
            <a:r>
              <a:rPr lang="ja-JP" altLang="en-US" sz="1600" dirty="0"/>
              <a:t>・広告をクリックした際に、アプリ</a:t>
            </a:r>
            <a:endParaRPr lang="en-US" altLang="ja-JP" sz="1600" dirty="0"/>
          </a:p>
          <a:p>
            <a:r>
              <a:rPr lang="ja-JP" altLang="en-US" sz="1600" dirty="0"/>
              <a:t>　ストアもしくはアプリを起動させる</a:t>
            </a:r>
            <a:endParaRPr lang="en-US" altLang="ja-JP" sz="1600" dirty="0"/>
          </a:p>
          <a:p>
            <a:r>
              <a:rPr lang="ja-JP" altLang="en-US" sz="1600" dirty="0"/>
              <a:t>　広告</a:t>
            </a:r>
          </a:p>
          <a:p>
            <a:r>
              <a:rPr lang="ja-JP" altLang="en-US" sz="1600" dirty="0"/>
              <a:t>・インストールをしていないユーザー</a:t>
            </a:r>
            <a:endParaRPr lang="en-US" altLang="ja-JP" sz="1600" dirty="0"/>
          </a:p>
          <a:p>
            <a:r>
              <a:rPr lang="ja-JP" altLang="en-US" sz="1600" dirty="0"/>
              <a:t>　に対しては、アプリストアに遷移さ</a:t>
            </a:r>
            <a:endParaRPr lang="en-US" altLang="ja-JP" sz="1600" dirty="0"/>
          </a:p>
          <a:p>
            <a:r>
              <a:rPr lang="ja-JP" altLang="en-US" sz="1600" dirty="0"/>
              <a:t>　</a:t>
            </a:r>
            <a:r>
              <a:rPr lang="ja-JP" altLang="en-US" sz="1600" dirty="0" err="1"/>
              <a:t>せ</a:t>
            </a:r>
            <a:r>
              <a:rPr lang="ja-JP" altLang="en-US" sz="1600" dirty="0"/>
              <a:t>インストールを促し、インストー</a:t>
            </a:r>
            <a:endParaRPr lang="en-US" altLang="ja-JP" sz="1600" dirty="0"/>
          </a:p>
          <a:p>
            <a:r>
              <a:rPr lang="ja-JP" altLang="en-US" sz="1600" dirty="0"/>
              <a:t>　ル済みのユーザーに対しては、アプリ</a:t>
            </a:r>
            <a:endParaRPr lang="en-US" altLang="ja-JP" sz="1600" dirty="0"/>
          </a:p>
          <a:p>
            <a:r>
              <a:rPr lang="ja-JP" altLang="en-US" sz="1600" dirty="0"/>
              <a:t>　を起動させ利用を促す</a:t>
            </a:r>
          </a:p>
        </p:txBody>
      </p:sp>
      <p:pic>
        <p:nvPicPr>
          <p:cNvPr id="18" name="図 17" descr="画面の領域">
            <a:extLst>
              <a:ext uri="{FF2B5EF4-FFF2-40B4-BE49-F238E27FC236}">
                <a16:creationId xmlns:a16="http://schemas.microsoft.com/office/drawing/2014/main" xmlns="" id="{ABC1D449-5FE5-4BD0-B9A7-7C0C26B209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185" y="4372237"/>
            <a:ext cx="1289184" cy="2324912"/>
          </a:xfrm>
          <a:prstGeom prst="rect">
            <a:avLst/>
          </a:prstGeom>
          <a:ln>
            <a:noFill/>
          </a:ln>
          <a:effectLst>
            <a:outerShdw blurRad="292100" dist="139700" dir="2700000" algn="tl" rotWithShape="0">
              <a:srgbClr val="333333">
                <a:alpha val="65000"/>
              </a:srgbClr>
            </a:outerShdw>
          </a:effectLst>
        </p:spPr>
      </p:pic>
      <p:sp>
        <p:nvSpPr>
          <p:cNvPr id="19" name="テキスト ボックス 18">
            <a:extLst>
              <a:ext uri="{FF2B5EF4-FFF2-40B4-BE49-F238E27FC236}">
                <a16:creationId xmlns:a16="http://schemas.microsoft.com/office/drawing/2014/main" xmlns="" id="{BEC5DA2E-125D-4521-BF91-F855B039CEE3}"/>
              </a:ext>
            </a:extLst>
          </p:cNvPr>
          <p:cNvSpPr txBox="1"/>
          <p:nvPr/>
        </p:nvSpPr>
        <p:spPr>
          <a:xfrm>
            <a:off x="2001982" y="4696692"/>
            <a:ext cx="3641441" cy="1661993"/>
          </a:xfrm>
          <a:prstGeom prst="rect">
            <a:avLst/>
          </a:prstGeom>
          <a:noFill/>
        </p:spPr>
        <p:txBody>
          <a:bodyPr wrap="square" rtlCol="0">
            <a:spAutoFit/>
          </a:bodyPr>
          <a:lstStyle/>
          <a:p>
            <a:r>
              <a:rPr lang="ja-JP" altLang="en-US" sz="2000" dirty="0"/>
              <a:t>③ビデオ広告</a:t>
            </a:r>
            <a:endParaRPr lang="en-US" altLang="ja-JP" sz="2000" dirty="0"/>
          </a:p>
          <a:p>
            <a:r>
              <a:rPr lang="ja-JP" altLang="en-US" sz="1600" dirty="0"/>
              <a:t>・動画を使った広告</a:t>
            </a:r>
          </a:p>
          <a:p>
            <a:r>
              <a:rPr lang="ja-JP" altLang="en-US" sz="1600" dirty="0"/>
              <a:t>・バナーでは訴求できない動きや音の</a:t>
            </a:r>
            <a:endParaRPr lang="en-US" altLang="ja-JP" sz="1600" dirty="0"/>
          </a:p>
          <a:p>
            <a:r>
              <a:rPr lang="ja-JP" altLang="en-US" sz="1600" dirty="0"/>
              <a:t>　ある広告で、より商品やサービスの</a:t>
            </a:r>
            <a:endParaRPr lang="en-US" altLang="ja-JP" sz="1600" dirty="0"/>
          </a:p>
          <a:p>
            <a:r>
              <a:rPr lang="ja-JP" altLang="en-US" sz="1600" dirty="0"/>
              <a:t>　魅力をアピールすることが可能</a:t>
            </a:r>
          </a:p>
          <a:p>
            <a:endParaRPr kumimoji="1" lang="ja-JP" altLang="en-US" dirty="0"/>
          </a:p>
        </p:txBody>
      </p:sp>
      <p:sp>
        <p:nvSpPr>
          <p:cNvPr id="20" name="正方形/長方形 19">
            <a:extLst>
              <a:ext uri="{FF2B5EF4-FFF2-40B4-BE49-F238E27FC236}">
                <a16:creationId xmlns:a16="http://schemas.microsoft.com/office/drawing/2014/main" xmlns="" id="{9096AA30-ED9C-4D16-8320-1B5F007982A6}"/>
              </a:ext>
            </a:extLst>
          </p:cNvPr>
          <p:cNvSpPr/>
          <p:nvPr/>
        </p:nvSpPr>
        <p:spPr>
          <a:xfrm>
            <a:off x="2500745" y="954427"/>
            <a:ext cx="3893128" cy="530915"/>
          </a:xfrm>
          <a:prstGeom prst="rect">
            <a:avLst/>
          </a:prstGeom>
        </p:spPr>
        <p:txBody>
          <a:bodyPr wrap="square">
            <a:spAutoFit/>
          </a:bodyPr>
          <a:lstStyle/>
          <a:p>
            <a:r>
              <a:rPr lang="ja-JP" altLang="en-US" sz="1050" dirty="0"/>
              <a:t>出典：</a:t>
            </a:r>
            <a:r>
              <a:rPr lang="ja-JP" altLang="en-US" sz="900" dirty="0"/>
              <a:t>＜</a:t>
            </a:r>
            <a:r>
              <a:rPr lang="en-US" altLang="ja-JP" sz="900" dirty="0"/>
              <a:t>https://www.glad-cube.com/service/line.html?inq_id=0120963709&amp;gclid=EAIaIQobChMIy9bsteSU1gIVgwQqCh3Wqgm8EAAYBCAAEgKubPD_BwE</a:t>
            </a:r>
            <a:r>
              <a:rPr lang="ja-JP" altLang="en-US" sz="900" dirty="0"/>
              <a:t>＞</a:t>
            </a:r>
          </a:p>
        </p:txBody>
      </p:sp>
      <p:sp>
        <p:nvSpPr>
          <p:cNvPr id="21" name="テキスト ボックス 20">
            <a:extLst>
              <a:ext uri="{FF2B5EF4-FFF2-40B4-BE49-F238E27FC236}">
                <a16:creationId xmlns:a16="http://schemas.microsoft.com/office/drawing/2014/main" xmlns="" id="{AA2CC76A-6EE5-461A-BE7D-E56AF62ADBC4}"/>
              </a:ext>
            </a:extLst>
          </p:cNvPr>
          <p:cNvSpPr txBox="1"/>
          <p:nvPr/>
        </p:nvSpPr>
        <p:spPr>
          <a:xfrm>
            <a:off x="8104909" y="5055179"/>
            <a:ext cx="3952009" cy="830997"/>
          </a:xfrm>
          <a:prstGeom prst="rect">
            <a:avLst/>
          </a:prstGeom>
          <a:noFill/>
        </p:spPr>
        <p:txBody>
          <a:bodyPr wrap="square" rtlCol="0">
            <a:spAutoFit/>
          </a:bodyPr>
          <a:lstStyle/>
          <a:p>
            <a:pPr marL="285750" indent="-285750">
              <a:buFont typeface="Wingdings" panose="05000000000000000000" pitchFamily="2" charset="2"/>
              <a:buChar char="ü"/>
            </a:pPr>
            <a:r>
              <a:rPr kumimoji="1" lang="ja-JP" altLang="en-US" sz="1600" dirty="0"/>
              <a:t>①・②はタイムライン</a:t>
            </a:r>
            <a:r>
              <a:rPr lang="ja-JP" altLang="en-US" sz="1600" dirty="0"/>
              <a:t>、</a:t>
            </a:r>
            <a:r>
              <a:rPr kumimoji="1" lang="en-US" altLang="ja-JP" sz="1600" dirty="0"/>
              <a:t>LINENEWS</a:t>
            </a:r>
            <a:r>
              <a:rPr kumimoji="1" lang="ja-JP" altLang="en-US" sz="1600" dirty="0"/>
              <a:t>内など</a:t>
            </a:r>
            <a:r>
              <a:rPr lang="ja-JP" altLang="en-US" sz="1600" dirty="0"/>
              <a:t>で用いられている</a:t>
            </a:r>
            <a:endParaRPr lang="en-US" altLang="ja-JP" sz="1600" dirty="0"/>
          </a:p>
          <a:p>
            <a:pPr marL="285750" indent="-285750">
              <a:buFont typeface="Wingdings" panose="05000000000000000000" pitchFamily="2" charset="2"/>
              <a:buChar char="ü"/>
            </a:pPr>
            <a:r>
              <a:rPr lang="ja-JP" altLang="en-US" sz="1600" dirty="0"/>
              <a:t>③はタイムライン内のみ</a:t>
            </a:r>
            <a:endParaRPr lang="en-US" altLang="ja-JP" sz="1600" dirty="0"/>
          </a:p>
        </p:txBody>
      </p:sp>
      <p:pic>
        <p:nvPicPr>
          <p:cNvPr id="23" name="図 22">
            <a:extLst>
              <a:ext uri="{FF2B5EF4-FFF2-40B4-BE49-F238E27FC236}">
                <a16:creationId xmlns:a16="http://schemas.microsoft.com/office/drawing/2014/main" xmlns="" id="{A7D6B6C4-4502-4B93-AF53-93E818DDB9C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798"/>
          <a:stretch/>
        </p:blipFill>
        <p:spPr>
          <a:xfrm>
            <a:off x="6785400" y="5197040"/>
            <a:ext cx="853216" cy="1432422"/>
          </a:xfrm>
          <a:prstGeom prst="rect">
            <a:avLst/>
          </a:prstGeom>
          <a:ln>
            <a:noFill/>
          </a:ln>
          <a:effectLst>
            <a:outerShdw blurRad="292100" dist="139700" dir="2700000" algn="tl" rotWithShape="0">
              <a:srgbClr val="333333">
                <a:alpha val="65000"/>
              </a:srgbClr>
            </a:outerShdw>
          </a:effectLst>
        </p:spPr>
      </p:pic>
      <p:pic>
        <p:nvPicPr>
          <p:cNvPr id="22" name="図 21">
            <a:extLst>
              <a:ext uri="{FF2B5EF4-FFF2-40B4-BE49-F238E27FC236}">
                <a16:creationId xmlns:a16="http://schemas.microsoft.com/office/drawing/2014/main" xmlns="" id="{432B740B-0D0A-4E25-A590-49E8708E561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4656"/>
          <a:stretch/>
        </p:blipFill>
        <p:spPr>
          <a:xfrm>
            <a:off x="6204816" y="4431210"/>
            <a:ext cx="847322" cy="1430826"/>
          </a:xfrm>
          <a:prstGeom prst="rect">
            <a:avLst/>
          </a:prstGeom>
          <a:ln>
            <a:noFill/>
          </a:ln>
          <a:effectLst>
            <a:outerShdw blurRad="292100" dist="139700" dir="2700000" algn="tl" rotWithShape="0">
              <a:srgbClr val="333333">
                <a:alpha val="65000"/>
              </a:srgbClr>
            </a:outerShdw>
          </a:effectLst>
        </p:spPr>
      </p:pic>
      <p:sp>
        <p:nvSpPr>
          <p:cNvPr id="24" name="四角形: 角を丸くする 23">
            <a:extLst>
              <a:ext uri="{FF2B5EF4-FFF2-40B4-BE49-F238E27FC236}">
                <a16:creationId xmlns:a16="http://schemas.microsoft.com/office/drawing/2014/main" xmlns="" id="{FE41EF58-DC39-4AE2-B34D-FF76984FC556}"/>
              </a:ext>
            </a:extLst>
          </p:cNvPr>
          <p:cNvSpPr/>
          <p:nvPr/>
        </p:nvSpPr>
        <p:spPr>
          <a:xfrm>
            <a:off x="6204816" y="4866304"/>
            <a:ext cx="847322" cy="467696"/>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xmlns="" id="{4272E904-5F54-43E4-90E9-77D45FC90006}"/>
              </a:ext>
            </a:extLst>
          </p:cNvPr>
          <p:cNvSpPr/>
          <p:nvPr/>
        </p:nvSpPr>
        <p:spPr>
          <a:xfrm>
            <a:off x="6747660" y="6012663"/>
            <a:ext cx="941613" cy="360218"/>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日付プレースホルダー 8">
            <a:extLst>
              <a:ext uri="{FF2B5EF4-FFF2-40B4-BE49-F238E27FC236}">
                <a16:creationId xmlns:a16="http://schemas.microsoft.com/office/drawing/2014/main" xmlns="" id="{1C39E2FD-0CBA-4CB9-A1DF-98CF614D4A5B}"/>
              </a:ext>
            </a:extLst>
          </p:cNvPr>
          <p:cNvSpPr>
            <a:spLocks noGrp="1"/>
          </p:cNvSpPr>
          <p:nvPr>
            <p:ph type="dt" sz="half" idx="10"/>
          </p:nvPr>
        </p:nvSpPr>
        <p:spPr/>
        <p:txBody>
          <a:bodyPr/>
          <a:lstStyle/>
          <a:p>
            <a:r>
              <a:rPr kumimoji="1" lang="en-US" altLang="ja-JP" dirty="0"/>
              <a:t>2017/9/17</a:t>
            </a:r>
            <a:endParaRPr kumimoji="1" lang="ja-JP" altLang="en-US" dirty="0"/>
          </a:p>
        </p:txBody>
      </p:sp>
      <p:sp>
        <p:nvSpPr>
          <p:cNvPr id="10" name="スライド番号プレースホルダー 9">
            <a:extLst>
              <a:ext uri="{FF2B5EF4-FFF2-40B4-BE49-F238E27FC236}">
                <a16:creationId xmlns:a16="http://schemas.microsoft.com/office/drawing/2014/main" xmlns="" id="{480FB285-C06C-44D9-ADBF-D43A9CF6088B}"/>
              </a:ext>
            </a:extLst>
          </p:cNvPr>
          <p:cNvSpPr>
            <a:spLocks noGrp="1"/>
          </p:cNvSpPr>
          <p:nvPr>
            <p:ph type="sldNum" sz="quarter" idx="12"/>
          </p:nvPr>
        </p:nvSpPr>
        <p:spPr/>
        <p:txBody>
          <a:bodyPr/>
          <a:lstStyle/>
          <a:p>
            <a:fld id="{614497F5-5DE3-4238-892C-5C8A74B78644}" type="slidenum">
              <a:rPr kumimoji="1" lang="ja-JP" altLang="en-US" smtClean="0"/>
              <a:t>5</a:t>
            </a:fld>
            <a:endParaRPr kumimoji="1" lang="ja-JP" altLang="en-US"/>
          </a:p>
        </p:txBody>
      </p:sp>
    </p:spTree>
    <p:extLst>
      <p:ext uri="{BB962C8B-B14F-4D97-AF65-F5344CB8AC3E}">
        <p14:creationId xmlns:p14="http://schemas.microsoft.com/office/powerpoint/2010/main" val="525955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7902" y="2368258"/>
            <a:ext cx="866515" cy="1543926"/>
          </a:xfrm>
          <a:prstGeom prst="rect">
            <a:avLst/>
          </a:prstGeom>
          <a:ln>
            <a:noFill/>
          </a:ln>
          <a:effectLst>
            <a:outerShdw blurRad="292100" dist="139700" dir="2700000" algn="tl" rotWithShape="0">
              <a:srgbClr val="333333">
                <a:alpha val="65000"/>
              </a:srgbClr>
            </a:outerShdw>
          </a:effectLst>
        </p:spPr>
      </p:pic>
      <p:sp>
        <p:nvSpPr>
          <p:cNvPr id="20" name="四角形: 角を丸くする 19">
            <a:extLst>
              <a:ext uri="{FF2B5EF4-FFF2-40B4-BE49-F238E27FC236}">
                <a16:creationId xmlns:a16="http://schemas.microsoft.com/office/drawing/2014/main" xmlns="" id="{AD1961C0-EA57-421B-905E-661BAC08A0D7}"/>
              </a:ext>
            </a:extLst>
          </p:cNvPr>
          <p:cNvSpPr/>
          <p:nvPr/>
        </p:nvSpPr>
        <p:spPr>
          <a:xfrm>
            <a:off x="529140" y="2114898"/>
            <a:ext cx="4905395" cy="1580564"/>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27708" y="180102"/>
            <a:ext cx="10515600" cy="845489"/>
          </a:xfrm>
        </p:spPr>
        <p:txBody>
          <a:bodyPr/>
          <a:lstStyle/>
          <a:p>
            <a:r>
              <a:rPr lang="ja-JP" altLang="en-US" dirty="0"/>
              <a:t>はじめに</a:t>
            </a:r>
            <a:r>
              <a:rPr kumimoji="1" lang="ja-JP" altLang="en-US" dirty="0"/>
              <a:t>：公式アカウント</a:t>
            </a:r>
          </a:p>
        </p:txBody>
      </p:sp>
      <p:pic>
        <p:nvPicPr>
          <p:cNvPr id="7" name="コンテンツ プレースホルダー 6" descr="画面の領域"/>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259273" y="1650712"/>
            <a:ext cx="875818" cy="1538417"/>
          </a:xfrm>
          <a:prstGeom prst="rect">
            <a:avLst/>
          </a:prstGeom>
          <a:ln>
            <a:noFill/>
          </a:ln>
          <a:effectLst>
            <a:outerShdw blurRad="292100" dist="139700" dir="2700000" algn="tl" rotWithShape="0">
              <a:srgbClr val="333333">
                <a:alpha val="65000"/>
              </a:srgbClr>
            </a:outerShdw>
          </a:effectLst>
        </p:spPr>
      </p:pic>
      <p:sp>
        <p:nvSpPr>
          <p:cNvPr id="11" name="テキスト ボックス 10"/>
          <p:cNvSpPr txBox="1"/>
          <p:nvPr/>
        </p:nvSpPr>
        <p:spPr>
          <a:xfrm>
            <a:off x="125986" y="1013623"/>
            <a:ext cx="7759326" cy="539966"/>
          </a:xfrm>
          <a:prstGeom prst="rect">
            <a:avLst/>
          </a:prstGeom>
          <a:noFill/>
        </p:spPr>
        <p:txBody>
          <a:bodyPr wrap="square" rtlCol="0">
            <a:spAutoFit/>
          </a:bodyPr>
          <a:lstStyle/>
          <a:p>
            <a:r>
              <a:rPr kumimoji="1" lang="en-US" altLang="ja-JP" sz="2800" dirty="0"/>
              <a:t>LINE</a:t>
            </a:r>
            <a:r>
              <a:rPr kumimoji="1" lang="ja-JP" altLang="en-US" sz="2800" dirty="0"/>
              <a:t>公式アカウントが持っている機能</a:t>
            </a:r>
            <a:r>
              <a:rPr lang="ja-JP" altLang="en-US" sz="2800" dirty="0"/>
              <a:t>①</a:t>
            </a:r>
            <a:r>
              <a:rPr kumimoji="1" lang="ja-JP" altLang="en-US" sz="2800" dirty="0"/>
              <a:t>～⑤</a:t>
            </a:r>
          </a:p>
        </p:txBody>
      </p:sp>
      <p:sp>
        <p:nvSpPr>
          <p:cNvPr id="12" name="テキスト ボックス 11"/>
          <p:cNvSpPr txBox="1"/>
          <p:nvPr/>
        </p:nvSpPr>
        <p:spPr>
          <a:xfrm>
            <a:off x="8251620" y="1701625"/>
            <a:ext cx="5313721" cy="1200329"/>
          </a:xfrm>
          <a:prstGeom prst="rect">
            <a:avLst/>
          </a:prstGeom>
          <a:noFill/>
        </p:spPr>
        <p:txBody>
          <a:bodyPr wrap="square" rtlCol="0">
            <a:spAutoFit/>
          </a:bodyPr>
          <a:lstStyle/>
          <a:p>
            <a:r>
              <a:rPr lang="ja-JP" altLang="en-US" sz="1600" dirty="0"/>
              <a:t>①</a:t>
            </a:r>
            <a:r>
              <a:rPr kumimoji="1" lang="ja-JP" altLang="en-US" sz="1600" dirty="0"/>
              <a:t>メッセージ機能</a:t>
            </a:r>
            <a:endParaRPr kumimoji="1" lang="en-US" altLang="ja-JP" sz="1600" dirty="0"/>
          </a:p>
          <a:p>
            <a:r>
              <a:rPr kumimoji="1" lang="ja-JP" altLang="en-US" sz="1400" dirty="0"/>
              <a:t>・一斉に自社ユーザーへの</a:t>
            </a:r>
            <a:endParaRPr kumimoji="1" lang="en-US" altLang="ja-JP" sz="1400" dirty="0"/>
          </a:p>
          <a:p>
            <a:r>
              <a:rPr kumimoji="1" lang="ja-JP" altLang="en-US" sz="1400" dirty="0"/>
              <a:t>　メッセージ送信が可能</a:t>
            </a:r>
            <a:endParaRPr kumimoji="1" lang="en-US" altLang="ja-JP" sz="1400" dirty="0"/>
          </a:p>
          <a:p>
            <a:r>
              <a:rPr lang="ja-JP" altLang="en-US" sz="1400" dirty="0"/>
              <a:t>・個々に通知され、開封率が高め</a:t>
            </a:r>
            <a:endParaRPr lang="en-US" altLang="ja-JP" sz="1400" dirty="0"/>
          </a:p>
          <a:p>
            <a:r>
              <a:rPr kumimoji="1" lang="ja-JP" altLang="en-US" sz="1400" dirty="0"/>
              <a:t>・メリットのある情報発信が目的</a:t>
            </a:r>
            <a:endParaRPr kumimoji="1" lang="en-US" altLang="ja-JP" sz="1400" dirty="0"/>
          </a:p>
        </p:txBody>
      </p:sp>
      <p:sp>
        <p:nvSpPr>
          <p:cNvPr id="13" name="テキスト ボックス 12"/>
          <p:cNvSpPr txBox="1"/>
          <p:nvPr/>
        </p:nvSpPr>
        <p:spPr>
          <a:xfrm>
            <a:off x="8244693" y="4401689"/>
            <a:ext cx="5313721" cy="984885"/>
          </a:xfrm>
          <a:prstGeom prst="rect">
            <a:avLst/>
          </a:prstGeom>
          <a:noFill/>
        </p:spPr>
        <p:txBody>
          <a:bodyPr wrap="square" rtlCol="0">
            <a:spAutoFit/>
          </a:bodyPr>
          <a:lstStyle/>
          <a:p>
            <a:r>
              <a:rPr lang="ja-JP" altLang="en-US" sz="1600" dirty="0"/>
              <a:t>④</a:t>
            </a:r>
            <a:r>
              <a:rPr kumimoji="1" lang="ja-JP" altLang="en-US" sz="1600" dirty="0"/>
              <a:t>リッチメッセージ機能</a:t>
            </a:r>
            <a:endParaRPr kumimoji="1" lang="en-US" altLang="ja-JP" sz="1600" dirty="0"/>
          </a:p>
          <a:p>
            <a:r>
              <a:rPr lang="ja-JP" altLang="en-US" sz="1400" dirty="0"/>
              <a:t>・画像やテキスト情報をひとつ</a:t>
            </a:r>
            <a:endParaRPr lang="en-US" altLang="ja-JP" sz="1400" dirty="0"/>
          </a:p>
          <a:p>
            <a:r>
              <a:rPr lang="ja-JP" altLang="en-US" sz="1400" dirty="0"/>
              <a:t>　のビジュアルにまとめ、簡潔に</a:t>
            </a:r>
            <a:endParaRPr lang="en-US" altLang="ja-JP" sz="1400" dirty="0"/>
          </a:p>
          <a:p>
            <a:r>
              <a:rPr lang="ja-JP" altLang="en-US" sz="1400" dirty="0"/>
              <a:t>　わかりやすく伝えることが可能</a:t>
            </a:r>
            <a:endParaRPr lang="en-US" altLang="ja-JP" sz="1400" dirty="0"/>
          </a:p>
        </p:txBody>
      </p:sp>
      <p:sp>
        <p:nvSpPr>
          <p:cNvPr id="14" name="テキスト ボックス 13"/>
          <p:cNvSpPr txBox="1"/>
          <p:nvPr/>
        </p:nvSpPr>
        <p:spPr>
          <a:xfrm>
            <a:off x="8253214" y="3090592"/>
            <a:ext cx="3805481" cy="1261884"/>
          </a:xfrm>
          <a:prstGeom prst="rect">
            <a:avLst/>
          </a:prstGeom>
          <a:noFill/>
        </p:spPr>
        <p:txBody>
          <a:bodyPr wrap="square" rtlCol="0">
            <a:spAutoFit/>
          </a:bodyPr>
          <a:lstStyle/>
          <a:p>
            <a:r>
              <a:rPr kumimoji="1" lang="ja-JP" altLang="en-US" sz="1600" dirty="0"/>
              <a:t>②キーワード応答メッセージ</a:t>
            </a:r>
            <a:endParaRPr kumimoji="1" lang="en-US" altLang="ja-JP" sz="1600" dirty="0"/>
          </a:p>
          <a:p>
            <a:r>
              <a:rPr lang="ja-JP" altLang="en-US" sz="1400" dirty="0"/>
              <a:t>・ユーザーからのインタレストマッチ</a:t>
            </a:r>
            <a:endParaRPr lang="en-US" altLang="ja-JP" sz="1400" dirty="0"/>
          </a:p>
          <a:p>
            <a:r>
              <a:rPr lang="ja-JP" altLang="en-US" sz="1400" dirty="0"/>
              <a:t>　検索などに定められたメッセージを</a:t>
            </a:r>
            <a:endParaRPr lang="en-US" altLang="ja-JP" sz="1400" dirty="0"/>
          </a:p>
          <a:p>
            <a:r>
              <a:rPr lang="ja-JP" altLang="en-US" sz="1400" dirty="0"/>
              <a:t>　送信する機能</a:t>
            </a:r>
            <a:endParaRPr lang="en-US" altLang="ja-JP" sz="1400" dirty="0"/>
          </a:p>
          <a:p>
            <a:endParaRPr kumimoji="1" lang="ja-JP" altLang="en-US" dirty="0"/>
          </a:p>
        </p:txBody>
      </p:sp>
      <p:cxnSp>
        <p:nvCxnSpPr>
          <p:cNvPr id="15" name="直線コネクタ 14">
            <a:extLst>
              <a:ext uri="{FF2B5EF4-FFF2-40B4-BE49-F238E27FC236}">
                <a16:creationId xmlns:a16="http://schemas.microsoft.com/office/drawing/2014/main" xmlns="" id="{BB2FA031-726F-40F3-A86B-318E5C3D504A}"/>
              </a:ext>
            </a:extLst>
          </p:cNvPr>
          <p:cNvCxnSpPr>
            <a:cxnSpLocks/>
          </p:cNvCxnSpPr>
          <p:nvPr/>
        </p:nvCxnSpPr>
        <p:spPr>
          <a:xfrm>
            <a:off x="346862" y="4190213"/>
            <a:ext cx="11173691"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 name="直線コネクタ 15">
            <a:extLst>
              <a:ext uri="{FF2B5EF4-FFF2-40B4-BE49-F238E27FC236}">
                <a16:creationId xmlns:a16="http://schemas.microsoft.com/office/drawing/2014/main" xmlns="" id="{59B67A7B-665B-4BB2-922B-E1AE14CAD0CB}"/>
              </a:ext>
            </a:extLst>
          </p:cNvPr>
          <p:cNvCxnSpPr>
            <a:cxnSpLocks/>
          </p:cNvCxnSpPr>
          <p:nvPr/>
        </p:nvCxnSpPr>
        <p:spPr>
          <a:xfrm>
            <a:off x="5820018" y="1633812"/>
            <a:ext cx="0" cy="5063337"/>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8" name="テキスト ボックス 17">
            <a:extLst>
              <a:ext uri="{FF2B5EF4-FFF2-40B4-BE49-F238E27FC236}">
                <a16:creationId xmlns:a16="http://schemas.microsoft.com/office/drawing/2014/main" xmlns="" id="{58391DAA-BE00-4D52-9AB1-FFADE90B6076}"/>
              </a:ext>
            </a:extLst>
          </p:cNvPr>
          <p:cNvSpPr txBox="1"/>
          <p:nvPr/>
        </p:nvSpPr>
        <p:spPr>
          <a:xfrm>
            <a:off x="346862" y="1717363"/>
            <a:ext cx="3934691" cy="646331"/>
          </a:xfrm>
          <a:prstGeom prst="rect">
            <a:avLst/>
          </a:prstGeom>
          <a:noFill/>
        </p:spPr>
        <p:txBody>
          <a:bodyPr wrap="square" rtlCol="0">
            <a:spAutoFit/>
          </a:bodyPr>
          <a:lstStyle/>
          <a:p>
            <a:r>
              <a:rPr kumimoji="1" lang="en-US" altLang="ja-JP" dirty="0"/>
              <a:t>LINE</a:t>
            </a:r>
            <a:r>
              <a:rPr kumimoji="1" lang="ja-JP" altLang="en-US" dirty="0"/>
              <a:t>公式アカウントとは</a:t>
            </a:r>
            <a:r>
              <a:rPr kumimoji="1" lang="en-US" altLang="ja-JP" dirty="0"/>
              <a:t>…</a:t>
            </a:r>
          </a:p>
          <a:p>
            <a:endParaRPr kumimoji="1" lang="ja-JP" altLang="en-US" dirty="0"/>
          </a:p>
        </p:txBody>
      </p:sp>
      <p:sp>
        <p:nvSpPr>
          <p:cNvPr id="19" name="テキスト ボックス 18">
            <a:extLst>
              <a:ext uri="{FF2B5EF4-FFF2-40B4-BE49-F238E27FC236}">
                <a16:creationId xmlns:a16="http://schemas.microsoft.com/office/drawing/2014/main" xmlns="" id="{DE7AA4B6-5512-4866-A2AC-D32695250675}"/>
              </a:ext>
            </a:extLst>
          </p:cNvPr>
          <p:cNvSpPr txBox="1"/>
          <p:nvPr/>
        </p:nvSpPr>
        <p:spPr>
          <a:xfrm>
            <a:off x="635966" y="2230235"/>
            <a:ext cx="4853987" cy="1323439"/>
          </a:xfrm>
          <a:prstGeom prst="rect">
            <a:avLst/>
          </a:prstGeom>
          <a:noFill/>
        </p:spPr>
        <p:txBody>
          <a:bodyPr wrap="square" rtlCol="0">
            <a:spAutoFit/>
          </a:bodyPr>
          <a:lstStyle/>
          <a:p>
            <a:r>
              <a:rPr lang="ja-JP" altLang="en-US" sz="1600" dirty="0"/>
              <a:t>企業が自社のアカウントを開設し、友だち登録したユーザーに向けて一斉にメッセージを配信したり、タイムラインへ投稿を流すことができるもので、企業が顧客とコミュニケーション・プロモーションをする場のこと</a:t>
            </a:r>
          </a:p>
        </p:txBody>
      </p:sp>
      <p:pic>
        <p:nvPicPr>
          <p:cNvPr id="21" name="図 20">
            <a:extLst>
              <a:ext uri="{FF2B5EF4-FFF2-40B4-BE49-F238E27FC236}">
                <a16:creationId xmlns:a16="http://schemas.microsoft.com/office/drawing/2014/main" xmlns="" id="{618F2B8C-9F0E-4C7C-A40D-1F1BD985A5C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296"/>
          <a:stretch/>
        </p:blipFill>
        <p:spPr>
          <a:xfrm>
            <a:off x="6797902" y="5092356"/>
            <a:ext cx="906160" cy="1538041"/>
          </a:xfrm>
          <a:prstGeom prst="rect">
            <a:avLst/>
          </a:prstGeom>
          <a:ln>
            <a:noFill/>
          </a:ln>
          <a:effectLst>
            <a:outerShdw blurRad="292100" dist="139700" dir="2700000" algn="tl" rotWithShape="0">
              <a:srgbClr val="333333">
                <a:alpha val="65000"/>
              </a:srgbClr>
            </a:outerShdw>
          </a:effectLst>
        </p:spPr>
      </p:pic>
      <p:pic>
        <p:nvPicPr>
          <p:cNvPr id="9" name="図 8"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50084" y="4353988"/>
            <a:ext cx="880247" cy="1543926"/>
          </a:xfrm>
          <a:prstGeom prst="rect">
            <a:avLst/>
          </a:prstGeom>
          <a:ln>
            <a:noFill/>
          </a:ln>
          <a:effectLst>
            <a:outerShdw blurRad="292100" dist="139700" dir="2700000" algn="tl" rotWithShape="0">
              <a:srgbClr val="333333">
                <a:alpha val="65000"/>
              </a:srgbClr>
            </a:outerShdw>
          </a:effectLst>
        </p:spPr>
      </p:pic>
      <p:sp>
        <p:nvSpPr>
          <p:cNvPr id="22" name="テキスト ボックス 21">
            <a:extLst>
              <a:ext uri="{FF2B5EF4-FFF2-40B4-BE49-F238E27FC236}">
                <a16:creationId xmlns:a16="http://schemas.microsoft.com/office/drawing/2014/main" xmlns="" id="{7749A2F1-0FC5-4B00-B06C-A96F9EBAEE95}"/>
              </a:ext>
            </a:extLst>
          </p:cNvPr>
          <p:cNvSpPr txBox="1"/>
          <p:nvPr/>
        </p:nvSpPr>
        <p:spPr>
          <a:xfrm>
            <a:off x="8251620" y="5521146"/>
            <a:ext cx="3621725" cy="1200329"/>
          </a:xfrm>
          <a:prstGeom prst="rect">
            <a:avLst/>
          </a:prstGeom>
          <a:noFill/>
        </p:spPr>
        <p:txBody>
          <a:bodyPr wrap="square" rtlCol="0">
            <a:spAutoFit/>
          </a:bodyPr>
          <a:lstStyle/>
          <a:p>
            <a:r>
              <a:rPr lang="ja-JP" altLang="en-US" sz="1600" dirty="0"/>
              <a:t>⑤</a:t>
            </a:r>
            <a:r>
              <a:rPr kumimoji="1" lang="ja-JP" altLang="en-US" sz="1600" dirty="0"/>
              <a:t>リッチメニュー機能</a:t>
            </a:r>
            <a:endParaRPr kumimoji="1" lang="en-US" altLang="ja-JP" sz="1600" dirty="0"/>
          </a:p>
          <a:p>
            <a:r>
              <a:rPr lang="ja-JP" altLang="en-US" sz="1400" dirty="0"/>
              <a:t>・キーボードエリアに表示される</a:t>
            </a:r>
            <a:endParaRPr lang="en-US" altLang="ja-JP" sz="1400" dirty="0"/>
          </a:p>
          <a:p>
            <a:r>
              <a:rPr lang="ja-JP" altLang="en-US" sz="1400" dirty="0"/>
              <a:t>　画像メニューのことで、タッチ</a:t>
            </a:r>
            <a:endParaRPr lang="en-US" altLang="ja-JP" sz="1400" dirty="0"/>
          </a:p>
          <a:p>
            <a:r>
              <a:rPr lang="ja-JP" altLang="en-US" sz="1400" dirty="0"/>
              <a:t>　すると公式サイトや特定のメッ</a:t>
            </a:r>
            <a:endParaRPr lang="en-US" altLang="ja-JP" sz="1400" dirty="0"/>
          </a:p>
          <a:p>
            <a:r>
              <a:rPr lang="ja-JP" altLang="en-US" sz="1400" dirty="0"/>
              <a:t>　セージを受信することができる</a:t>
            </a:r>
            <a:endParaRPr kumimoji="1" lang="ja-JP" altLang="en-US" sz="1400" dirty="0"/>
          </a:p>
        </p:txBody>
      </p:sp>
      <p:pic>
        <p:nvPicPr>
          <p:cNvPr id="26" name="図 25">
            <a:extLst>
              <a:ext uri="{FF2B5EF4-FFF2-40B4-BE49-F238E27FC236}">
                <a16:creationId xmlns:a16="http://schemas.microsoft.com/office/drawing/2014/main" xmlns="" id="{8546AAF2-50B3-46E7-8253-6CCDD195DDC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249588">
            <a:off x="4727745" y="3310735"/>
            <a:ext cx="543968" cy="713402"/>
          </a:xfrm>
          <a:prstGeom prst="rect">
            <a:avLst/>
          </a:prstGeom>
        </p:spPr>
      </p:pic>
      <p:sp>
        <p:nvSpPr>
          <p:cNvPr id="23" name="四角形: 角を丸くする 22">
            <a:extLst>
              <a:ext uri="{FF2B5EF4-FFF2-40B4-BE49-F238E27FC236}">
                <a16:creationId xmlns:a16="http://schemas.microsoft.com/office/drawing/2014/main" xmlns="" id="{056457C7-CB69-4987-8A76-D36C82F7AB6F}"/>
              </a:ext>
            </a:extLst>
          </p:cNvPr>
          <p:cNvSpPr/>
          <p:nvPr/>
        </p:nvSpPr>
        <p:spPr>
          <a:xfrm>
            <a:off x="346862" y="1687719"/>
            <a:ext cx="2953861" cy="391153"/>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a:extLst>
              <a:ext uri="{FF2B5EF4-FFF2-40B4-BE49-F238E27FC236}">
                <a16:creationId xmlns:a16="http://schemas.microsoft.com/office/drawing/2014/main" xmlns="" id="{CFDFB4E0-EB1E-43B0-A76E-6937983C600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409"/>
          <a:stretch/>
        </p:blipFill>
        <p:spPr>
          <a:xfrm>
            <a:off x="475375" y="4527349"/>
            <a:ext cx="1119423" cy="1922242"/>
          </a:xfrm>
          <a:prstGeom prst="rect">
            <a:avLst/>
          </a:prstGeom>
          <a:ln>
            <a:noFill/>
          </a:ln>
          <a:effectLst>
            <a:outerShdw blurRad="292100" dist="139700" dir="2700000" algn="tl" rotWithShape="0">
              <a:srgbClr val="333333">
                <a:alpha val="65000"/>
              </a:srgbClr>
            </a:outerShdw>
          </a:effectLst>
        </p:spPr>
      </p:pic>
      <p:sp>
        <p:nvSpPr>
          <p:cNvPr id="5" name="テキスト ボックス 4">
            <a:extLst>
              <a:ext uri="{FF2B5EF4-FFF2-40B4-BE49-F238E27FC236}">
                <a16:creationId xmlns:a16="http://schemas.microsoft.com/office/drawing/2014/main" xmlns="" id="{27ED9C59-3A55-4A7D-A345-6A62B5C9DBCD}"/>
              </a:ext>
            </a:extLst>
          </p:cNvPr>
          <p:cNvSpPr txBox="1"/>
          <p:nvPr/>
        </p:nvSpPr>
        <p:spPr>
          <a:xfrm>
            <a:off x="2242616" y="4855651"/>
            <a:ext cx="3434661" cy="1354217"/>
          </a:xfrm>
          <a:prstGeom prst="rect">
            <a:avLst/>
          </a:prstGeom>
          <a:noFill/>
        </p:spPr>
        <p:txBody>
          <a:bodyPr wrap="square" rtlCol="0">
            <a:spAutoFit/>
          </a:bodyPr>
          <a:lstStyle/>
          <a:p>
            <a:r>
              <a:rPr kumimoji="1" lang="ja-JP" altLang="en-US" dirty="0"/>
              <a:t>③</a:t>
            </a:r>
            <a:r>
              <a:rPr kumimoji="1" lang="en-US" altLang="ja-JP" dirty="0"/>
              <a:t>AI</a:t>
            </a:r>
            <a:r>
              <a:rPr kumimoji="1" lang="ja-JP" altLang="en-US" dirty="0"/>
              <a:t>機能</a:t>
            </a:r>
            <a:endParaRPr kumimoji="1" lang="en-US" altLang="ja-JP" dirty="0"/>
          </a:p>
          <a:p>
            <a:r>
              <a:rPr lang="ja-JP" altLang="en-US" sz="1600" dirty="0"/>
              <a:t>・ユーザーが</a:t>
            </a:r>
            <a:r>
              <a:rPr lang="en-US" altLang="ja-JP" sz="1600" dirty="0"/>
              <a:t>LINE</a:t>
            </a:r>
            <a:r>
              <a:rPr lang="ja-JP" altLang="en-US" sz="1600" dirty="0"/>
              <a:t>のトークで</a:t>
            </a:r>
            <a:endParaRPr lang="en-US" altLang="ja-JP" sz="1600" dirty="0"/>
          </a:p>
          <a:p>
            <a:r>
              <a:rPr lang="ja-JP" altLang="en-US" sz="1600" dirty="0"/>
              <a:t>　入力した内容を高い精度で</a:t>
            </a:r>
            <a:endParaRPr lang="en-US" altLang="ja-JP" sz="1600" dirty="0"/>
          </a:p>
          <a:p>
            <a:r>
              <a:rPr lang="ja-JP" altLang="en-US" sz="1600" dirty="0"/>
              <a:t>　理解し、自動ですばやく</a:t>
            </a:r>
            <a:endParaRPr lang="en-US" altLang="ja-JP" sz="1600" dirty="0"/>
          </a:p>
          <a:p>
            <a:r>
              <a:rPr lang="ja-JP" altLang="en-US" sz="1600" dirty="0"/>
              <a:t>　最適な返答を行う機能のこと</a:t>
            </a:r>
            <a:endParaRPr kumimoji="1" lang="ja-JP" altLang="en-US" sz="1600" dirty="0"/>
          </a:p>
        </p:txBody>
      </p:sp>
      <p:sp>
        <p:nvSpPr>
          <p:cNvPr id="8" name="日付プレースホルダー 7">
            <a:extLst>
              <a:ext uri="{FF2B5EF4-FFF2-40B4-BE49-F238E27FC236}">
                <a16:creationId xmlns:a16="http://schemas.microsoft.com/office/drawing/2014/main" xmlns="" id="{E8495E11-A81E-4A64-909C-AD8F911D1485}"/>
              </a:ext>
            </a:extLst>
          </p:cNvPr>
          <p:cNvSpPr>
            <a:spLocks noGrp="1"/>
          </p:cNvSpPr>
          <p:nvPr>
            <p:ph type="dt" sz="half" idx="10"/>
          </p:nvPr>
        </p:nvSpPr>
        <p:spPr/>
        <p:txBody>
          <a:bodyPr/>
          <a:lstStyle/>
          <a:p>
            <a:r>
              <a:rPr kumimoji="1" lang="en-US" altLang="ja-JP"/>
              <a:t>2017/9/17</a:t>
            </a:r>
            <a:endParaRPr kumimoji="1" lang="ja-JP" altLang="en-US"/>
          </a:p>
        </p:txBody>
      </p:sp>
      <p:sp>
        <p:nvSpPr>
          <p:cNvPr id="17" name="スライド番号プレースホルダー 16">
            <a:extLst>
              <a:ext uri="{FF2B5EF4-FFF2-40B4-BE49-F238E27FC236}">
                <a16:creationId xmlns:a16="http://schemas.microsoft.com/office/drawing/2014/main" xmlns="" id="{C9CF9B06-B064-4C17-AD7D-61742F611A89}"/>
              </a:ext>
            </a:extLst>
          </p:cNvPr>
          <p:cNvSpPr>
            <a:spLocks noGrp="1"/>
          </p:cNvSpPr>
          <p:nvPr>
            <p:ph type="sldNum" sz="quarter" idx="12"/>
          </p:nvPr>
        </p:nvSpPr>
        <p:spPr/>
        <p:txBody>
          <a:bodyPr/>
          <a:lstStyle/>
          <a:p>
            <a:fld id="{614497F5-5DE3-4238-892C-5C8A74B78644}" type="slidenum">
              <a:rPr kumimoji="1" lang="ja-JP" altLang="en-US" smtClean="0"/>
              <a:pPr/>
              <a:t>6</a:t>
            </a:fld>
            <a:endParaRPr kumimoji="1" lang="ja-JP" altLang="en-US" dirty="0"/>
          </a:p>
        </p:txBody>
      </p:sp>
    </p:spTree>
    <p:extLst>
      <p:ext uri="{BB962C8B-B14F-4D97-AF65-F5344CB8AC3E}">
        <p14:creationId xmlns:p14="http://schemas.microsoft.com/office/powerpoint/2010/main" val="1086423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03905"/>
            <a:ext cx="10515600" cy="888642"/>
          </a:xfrm>
        </p:spPr>
        <p:txBody>
          <a:bodyPr/>
          <a:lstStyle/>
          <a:p>
            <a:r>
              <a:rPr lang="ja-JP" altLang="en-US" dirty="0"/>
              <a:t>はじめに</a:t>
            </a:r>
            <a:r>
              <a:rPr kumimoji="1" lang="ja-JP" altLang="en-US" dirty="0"/>
              <a:t>：</a:t>
            </a:r>
            <a:r>
              <a:rPr kumimoji="1" lang="en-US" altLang="ja-JP" dirty="0"/>
              <a:t>LINE</a:t>
            </a:r>
            <a:r>
              <a:rPr kumimoji="1" lang="ja-JP" altLang="en-US" dirty="0"/>
              <a:t>公式アカウント</a:t>
            </a:r>
          </a:p>
        </p:txBody>
      </p:sp>
      <p:pic>
        <p:nvPicPr>
          <p:cNvPr id="7" name="コンテンツ プレースホルダー 6" descr="画面の領域"/>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42022" y="1544516"/>
            <a:ext cx="1390547" cy="2254241"/>
          </a:xfrm>
          <a:prstGeom prst="rect">
            <a:avLst/>
          </a:prstGeom>
          <a:ln>
            <a:noFill/>
          </a:ln>
          <a:effectLst>
            <a:outerShdw blurRad="292100" dist="139700" dir="2700000" algn="tl" rotWithShape="0">
              <a:srgbClr val="333333">
                <a:alpha val="65000"/>
              </a:srgbClr>
            </a:outerShdw>
          </a:effectLst>
        </p:spPr>
      </p:pic>
      <p:sp>
        <p:nvSpPr>
          <p:cNvPr id="6" name="テキスト ボックス 5"/>
          <p:cNvSpPr txBox="1"/>
          <p:nvPr/>
        </p:nvSpPr>
        <p:spPr>
          <a:xfrm>
            <a:off x="121861" y="951672"/>
            <a:ext cx="7567412" cy="523220"/>
          </a:xfrm>
          <a:prstGeom prst="rect">
            <a:avLst/>
          </a:prstGeom>
          <a:noFill/>
        </p:spPr>
        <p:txBody>
          <a:bodyPr wrap="square" rtlCol="0">
            <a:spAutoFit/>
          </a:bodyPr>
          <a:lstStyle/>
          <a:p>
            <a:r>
              <a:rPr kumimoji="1" lang="en-US" altLang="ja-JP" sz="2800" dirty="0"/>
              <a:t>LINE</a:t>
            </a:r>
            <a:r>
              <a:rPr kumimoji="1" lang="ja-JP" altLang="en-US" sz="2800" dirty="0"/>
              <a:t>公式アカウントが持っている機能</a:t>
            </a:r>
            <a:r>
              <a:rPr lang="ja-JP" altLang="en-US" sz="2800" dirty="0"/>
              <a:t>⑥</a:t>
            </a:r>
            <a:r>
              <a:rPr kumimoji="1" lang="ja-JP" altLang="en-US" sz="2800" dirty="0"/>
              <a:t>～⑨</a:t>
            </a:r>
          </a:p>
        </p:txBody>
      </p:sp>
      <p:pic>
        <p:nvPicPr>
          <p:cNvPr id="8" name="図 7"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553" y="4360365"/>
            <a:ext cx="1389162" cy="2254107"/>
          </a:xfrm>
          <a:prstGeom prst="rect">
            <a:avLst/>
          </a:prstGeom>
          <a:ln>
            <a:noFill/>
          </a:ln>
          <a:effectLst>
            <a:outerShdw blurRad="292100" dist="139700" dir="2700000" algn="tl" rotWithShape="0">
              <a:srgbClr val="333333">
                <a:alpha val="65000"/>
              </a:srgbClr>
            </a:outerShdw>
          </a:effectLst>
        </p:spPr>
      </p:pic>
      <p:pic>
        <p:nvPicPr>
          <p:cNvPr id="9" name="図 8"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2022" y="4288034"/>
            <a:ext cx="1390547" cy="2286105"/>
          </a:xfrm>
          <a:prstGeom prst="rect">
            <a:avLst/>
          </a:prstGeom>
          <a:ln>
            <a:noFill/>
          </a:ln>
          <a:effectLst>
            <a:outerShdw blurRad="292100" dist="139700" dir="2700000" algn="tl" rotWithShape="0">
              <a:srgbClr val="333333">
                <a:alpha val="65000"/>
              </a:srgbClr>
            </a:outerShdw>
          </a:effectLst>
        </p:spPr>
      </p:pic>
      <p:sp>
        <p:nvSpPr>
          <p:cNvPr id="10" name="テキスト ボックス 9"/>
          <p:cNvSpPr txBox="1"/>
          <p:nvPr/>
        </p:nvSpPr>
        <p:spPr>
          <a:xfrm>
            <a:off x="8243561" y="1919921"/>
            <a:ext cx="5077983" cy="1600438"/>
          </a:xfrm>
          <a:prstGeom prst="rect">
            <a:avLst/>
          </a:prstGeom>
          <a:noFill/>
        </p:spPr>
        <p:txBody>
          <a:bodyPr wrap="square" rtlCol="0">
            <a:spAutoFit/>
          </a:bodyPr>
          <a:lstStyle/>
          <a:p>
            <a:r>
              <a:rPr lang="ja-JP" altLang="en-US" dirty="0"/>
              <a:t>⑦</a:t>
            </a:r>
            <a:r>
              <a:rPr kumimoji="1" lang="ja-JP" altLang="en-US" dirty="0"/>
              <a:t>タイムライン機能</a:t>
            </a:r>
            <a:endParaRPr kumimoji="1" lang="en-US" altLang="ja-JP" dirty="0"/>
          </a:p>
          <a:p>
            <a:r>
              <a:rPr lang="ja-JP" altLang="en-US" sz="1600" dirty="0"/>
              <a:t>・自社ユーザーのタイムライン</a:t>
            </a:r>
            <a:endParaRPr lang="en-US" altLang="ja-JP" sz="1600" dirty="0"/>
          </a:p>
          <a:p>
            <a:r>
              <a:rPr lang="ja-JP" altLang="en-US" sz="1600" dirty="0"/>
              <a:t>　に情報を発信可能</a:t>
            </a:r>
            <a:endParaRPr lang="en-US" altLang="ja-JP" sz="1600" dirty="0"/>
          </a:p>
          <a:p>
            <a:endParaRPr lang="en-US" altLang="ja-JP" sz="1600" dirty="0"/>
          </a:p>
          <a:p>
            <a:r>
              <a:rPr kumimoji="1" lang="ja-JP" altLang="en-US" sz="1600" dirty="0"/>
              <a:t>・コミュニケーションの場として</a:t>
            </a:r>
            <a:endParaRPr kumimoji="1" lang="en-US" altLang="ja-JP" sz="1600" dirty="0"/>
          </a:p>
          <a:p>
            <a:r>
              <a:rPr lang="ja-JP" altLang="en-US" sz="1600" dirty="0"/>
              <a:t>　</a:t>
            </a:r>
            <a:r>
              <a:rPr kumimoji="1" lang="ja-JP" altLang="en-US" sz="1600" dirty="0"/>
              <a:t>活用できる機能</a:t>
            </a:r>
          </a:p>
        </p:txBody>
      </p:sp>
      <p:sp>
        <p:nvSpPr>
          <p:cNvPr id="11" name="テキスト ボックス 10"/>
          <p:cNvSpPr txBox="1"/>
          <p:nvPr/>
        </p:nvSpPr>
        <p:spPr>
          <a:xfrm>
            <a:off x="2166703" y="4721715"/>
            <a:ext cx="5147256" cy="1107996"/>
          </a:xfrm>
          <a:prstGeom prst="rect">
            <a:avLst/>
          </a:prstGeom>
          <a:noFill/>
        </p:spPr>
        <p:txBody>
          <a:bodyPr wrap="square" rtlCol="0">
            <a:spAutoFit/>
          </a:bodyPr>
          <a:lstStyle/>
          <a:p>
            <a:r>
              <a:rPr lang="ja-JP" altLang="en-US" dirty="0"/>
              <a:t>⑧</a:t>
            </a:r>
            <a:r>
              <a:rPr kumimoji="1" lang="en-US" altLang="ja-JP" dirty="0"/>
              <a:t>PR</a:t>
            </a:r>
            <a:r>
              <a:rPr kumimoji="1" lang="ja-JP" altLang="en-US" dirty="0"/>
              <a:t>ページ機能</a:t>
            </a:r>
            <a:endParaRPr kumimoji="1" lang="en-US" altLang="ja-JP" dirty="0"/>
          </a:p>
          <a:p>
            <a:r>
              <a:rPr lang="ja-JP" altLang="en-US" sz="1600" dirty="0"/>
              <a:t>・メッセージには収めきれない</a:t>
            </a:r>
            <a:endParaRPr lang="en-US" altLang="ja-JP" sz="1600" dirty="0"/>
          </a:p>
          <a:p>
            <a:r>
              <a:rPr lang="ja-JP" altLang="en-US" sz="1600" dirty="0"/>
              <a:t>　長文情報、クーポンの送信が</a:t>
            </a:r>
            <a:endParaRPr lang="en-US" altLang="ja-JP" sz="1600" dirty="0"/>
          </a:p>
          <a:p>
            <a:r>
              <a:rPr lang="ja-JP" altLang="en-US" sz="1600" dirty="0"/>
              <a:t>　できる機能</a:t>
            </a:r>
            <a:endParaRPr kumimoji="1" lang="ja-JP" altLang="en-US" sz="1600" dirty="0"/>
          </a:p>
        </p:txBody>
      </p:sp>
      <p:sp>
        <p:nvSpPr>
          <p:cNvPr id="12" name="テキスト ボックス 11"/>
          <p:cNvSpPr txBox="1"/>
          <p:nvPr/>
        </p:nvSpPr>
        <p:spPr>
          <a:xfrm>
            <a:off x="8243561" y="4721715"/>
            <a:ext cx="5057104" cy="1600438"/>
          </a:xfrm>
          <a:prstGeom prst="rect">
            <a:avLst/>
          </a:prstGeom>
          <a:noFill/>
        </p:spPr>
        <p:txBody>
          <a:bodyPr wrap="square" rtlCol="0">
            <a:spAutoFit/>
          </a:bodyPr>
          <a:lstStyle/>
          <a:p>
            <a:r>
              <a:rPr lang="ja-JP" altLang="en-US" dirty="0"/>
              <a:t>⑨</a:t>
            </a:r>
            <a:r>
              <a:rPr kumimoji="1" lang="ja-JP" altLang="en-US" dirty="0"/>
              <a:t>リサーチページ機能</a:t>
            </a:r>
            <a:endParaRPr kumimoji="1" lang="en-US" altLang="ja-JP" dirty="0"/>
          </a:p>
          <a:p>
            <a:r>
              <a:rPr lang="ja-JP" altLang="en-US" sz="1600" dirty="0"/>
              <a:t>・アンケートのようなユーザー</a:t>
            </a:r>
            <a:endParaRPr lang="en-US" altLang="ja-JP" sz="1600" dirty="0"/>
          </a:p>
          <a:p>
            <a:r>
              <a:rPr lang="ja-JP" altLang="en-US" sz="1600" dirty="0"/>
              <a:t>　参加型コンテンツを</a:t>
            </a:r>
            <a:r>
              <a:rPr lang="en-US" altLang="ja-JP" sz="1600" dirty="0"/>
              <a:t>LINE</a:t>
            </a:r>
          </a:p>
          <a:p>
            <a:r>
              <a:rPr lang="ja-JP" altLang="en-US" sz="1600" dirty="0"/>
              <a:t>　トーク内に配信できる機能</a:t>
            </a:r>
            <a:endParaRPr lang="en-US" altLang="ja-JP" sz="1600" dirty="0"/>
          </a:p>
          <a:p>
            <a:endParaRPr lang="en-US" altLang="ja-JP" sz="1600" dirty="0"/>
          </a:p>
          <a:p>
            <a:r>
              <a:rPr kumimoji="1" lang="ja-JP" altLang="en-US" sz="1600" dirty="0"/>
              <a:t>・回答者の属性情報集計ができる</a:t>
            </a:r>
          </a:p>
        </p:txBody>
      </p:sp>
      <p:cxnSp>
        <p:nvCxnSpPr>
          <p:cNvPr id="13" name="直線コネクタ 12">
            <a:extLst>
              <a:ext uri="{FF2B5EF4-FFF2-40B4-BE49-F238E27FC236}">
                <a16:creationId xmlns:a16="http://schemas.microsoft.com/office/drawing/2014/main" xmlns="" id="{2FEC1CD9-92C4-41FC-BFCA-8CA9F97A15E8}"/>
              </a:ext>
            </a:extLst>
          </p:cNvPr>
          <p:cNvCxnSpPr>
            <a:cxnSpLocks/>
          </p:cNvCxnSpPr>
          <p:nvPr/>
        </p:nvCxnSpPr>
        <p:spPr>
          <a:xfrm>
            <a:off x="471553" y="4084591"/>
            <a:ext cx="11173691"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4" name="直線コネクタ 13">
            <a:extLst>
              <a:ext uri="{FF2B5EF4-FFF2-40B4-BE49-F238E27FC236}">
                <a16:creationId xmlns:a16="http://schemas.microsoft.com/office/drawing/2014/main" xmlns="" id="{6582F60E-D6FF-4E77-8312-1F881EDB53D3}"/>
              </a:ext>
            </a:extLst>
          </p:cNvPr>
          <p:cNvCxnSpPr>
            <a:cxnSpLocks/>
          </p:cNvCxnSpPr>
          <p:nvPr/>
        </p:nvCxnSpPr>
        <p:spPr>
          <a:xfrm>
            <a:off x="5889291" y="1552922"/>
            <a:ext cx="0" cy="5063337"/>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 name="テキスト ボックス 2">
            <a:extLst>
              <a:ext uri="{FF2B5EF4-FFF2-40B4-BE49-F238E27FC236}">
                <a16:creationId xmlns:a16="http://schemas.microsoft.com/office/drawing/2014/main" xmlns="" id="{962EAE66-B5A3-424F-804F-2DF12FA820CC}"/>
              </a:ext>
            </a:extLst>
          </p:cNvPr>
          <p:cNvSpPr txBox="1"/>
          <p:nvPr/>
        </p:nvSpPr>
        <p:spPr>
          <a:xfrm>
            <a:off x="1984561" y="1829319"/>
            <a:ext cx="3870095" cy="2400657"/>
          </a:xfrm>
          <a:prstGeom prst="rect">
            <a:avLst/>
          </a:prstGeom>
          <a:noFill/>
        </p:spPr>
        <p:txBody>
          <a:bodyPr wrap="square" rtlCol="0">
            <a:spAutoFit/>
          </a:bodyPr>
          <a:lstStyle/>
          <a:p>
            <a:r>
              <a:rPr lang="ja-JP" altLang="en-US" dirty="0"/>
              <a:t>⑥</a:t>
            </a:r>
            <a:r>
              <a:rPr lang="en-US" altLang="ja-JP" dirty="0"/>
              <a:t>LIVE CAST</a:t>
            </a:r>
            <a:r>
              <a:rPr lang="ja-JP" altLang="en-US" dirty="0"/>
              <a:t>機能</a:t>
            </a:r>
            <a:endParaRPr lang="en-US" altLang="ja-JP" dirty="0"/>
          </a:p>
          <a:p>
            <a:r>
              <a:rPr lang="ja-JP" altLang="en-US" sz="1600" dirty="0"/>
              <a:t>・</a:t>
            </a:r>
            <a:r>
              <a:rPr lang="en-US" altLang="ja-JP" sz="1600" dirty="0"/>
              <a:t>LINE</a:t>
            </a:r>
            <a:r>
              <a:rPr lang="ja-JP" altLang="en-US" sz="1600" dirty="0"/>
              <a:t>アプリを通じて、映像のリアル</a:t>
            </a:r>
            <a:endParaRPr lang="en-US" altLang="ja-JP" sz="1600" dirty="0"/>
          </a:p>
          <a:p>
            <a:r>
              <a:rPr lang="ja-JP" altLang="en-US" sz="1600" dirty="0"/>
              <a:t>　タイムでのストリーミング配信が可能</a:t>
            </a:r>
            <a:endParaRPr lang="en-US" altLang="ja-JP" sz="1600" dirty="0"/>
          </a:p>
          <a:p>
            <a:endParaRPr lang="en-US" altLang="ja-JP" sz="1600" dirty="0"/>
          </a:p>
          <a:p>
            <a:r>
              <a:rPr lang="ja-JP" altLang="en-US" sz="1600" dirty="0"/>
              <a:t>・ファッションショーやイベントライブ</a:t>
            </a:r>
            <a:endParaRPr lang="en-US" altLang="ja-JP" sz="1600" dirty="0"/>
          </a:p>
          <a:p>
            <a:r>
              <a:rPr lang="ja-JP" altLang="en-US" sz="1600" dirty="0"/>
              <a:t>　の中継、新商品発表会、オリジナル</a:t>
            </a:r>
            <a:endParaRPr lang="en-US" altLang="ja-JP" sz="1600" dirty="0"/>
          </a:p>
          <a:p>
            <a:r>
              <a:rPr lang="ja-JP" altLang="en-US" sz="1600" dirty="0"/>
              <a:t>　番組を配信するなどの活用ができる</a:t>
            </a:r>
            <a:endParaRPr lang="en-US" altLang="ja-JP" sz="1600" dirty="0"/>
          </a:p>
          <a:p>
            <a:endParaRPr kumimoji="1" lang="en-US" altLang="ja-JP" dirty="0"/>
          </a:p>
          <a:p>
            <a:endParaRPr kumimoji="1" lang="ja-JP" altLang="en-US" dirty="0"/>
          </a:p>
        </p:txBody>
      </p:sp>
      <p:pic>
        <p:nvPicPr>
          <p:cNvPr id="17" name="図 16" descr="画面の領域">
            <a:extLst>
              <a:ext uri="{FF2B5EF4-FFF2-40B4-BE49-F238E27FC236}">
                <a16:creationId xmlns:a16="http://schemas.microsoft.com/office/drawing/2014/main" xmlns="" id="{0F31F2DC-3EBF-4AF2-899B-27207782D7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553" y="1513906"/>
            <a:ext cx="1389162" cy="2372293"/>
          </a:xfrm>
          <a:prstGeom prst="rect">
            <a:avLst/>
          </a:prstGeom>
          <a:ln>
            <a:noFill/>
          </a:ln>
          <a:effectLst>
            <a:outerShdw blurRad="292100" dist="139700" dir="2700000" algn="tl" rotWithShape="0">
              <a:srgbClr val="333333">
                <a:alpha val="65000"/>
              </a:srgbClr>
            </a:outerShdw>
          </a:effectLst>
        </p:spPr>
      </p:pic>
      <p:pic>
        <p:nvPicPr>
          <p:cNvPr id="5" name="図 4">
            <a:extLst>
              <a:ext uri="{FF2B5EF4-FFF2-40B4-BE49-F238E27FC236}">
                <a16:creationId xmlns:a16="http://schemas.microsoft.com/office/drawing/2014/main" xmlns="" id="{E1B35038-B6D7-4550-BE61-D993EB87F64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699" y="1624917"/>
            <a:ext cx="1438019" cy="1262743"/>
          </a:xfrm>
          <a:prstGeom prst="rect">
            <a:avLst/>
          </a:prstGeom>
        </p:spPr>
      </p:pic>
      <p:sp>
        <p:nvSpPr>
          <p:cNvPr id="16" name="日付プレースホルダー 15">
            <a:extLst>
              <a:ext uri="{FF2B5EF4-FFF2-40B4-BE49-F238E27FC236}">
                <a16:creationId xmlns:a16="http://schemas.microsoft.com/office/drawing/2014/main" xmlns="" id="{39E9F2D8-3161-4468-A194-AFBC9BD5DCAC}"/>
              </a:ext>
            </a:extLst>
          </p:cNvPr>
          <p:cNvSpPr>
            <a:spLocks noGrp="1"/>
          </p:cNvSpPr>
          <p:nvPr>
            <p:ph type="dt" sz="half" idx="10"/>
          </p:nvPr>
        </p:nvSpPr>
        <p:spPr/>
        <p:txBody>
          <a:bodyPr/>
          <a:lstStyle/>
          <a:p>
            <a:r>
              <a:rPr kumimoji="1" lang="en-US" altLang="ja-JP"/>
              <a:t>2017/9/17</a:t>
            </a:r>
            <a:endParaRPr kumimoji="1" lang="ja-JP" altLang="en-US"/>
          </a:p>
        </p:txBody>
      </p:sp>
      <p:sp>
        <p:nvSpPr>
          <p:cNvPr id="18" name="スライド番号プレースホルダー 17">
            <a:extLst>
              <a:ext uri="{FF2B5EF4-FFF2-40B4-BE49-F238E27FC236}">
                <a16:creationId xmlns:a16="http://schemas.microsoft.com/office/drawing/2014/main" xmlns="" id="{20FEBFCF-3216-4450-B172-62E44B277532}"/>
              </a:ext>
            </a:extLst>
          </p:cNvPr>
          <p:cNvSpPr>
            <a:spLocks noGrp="1"/>
          </p:cNvSpPr>
          <p:nvPr>
            <p:ph type="sldNum" sz="quarter" idx="12"/>
          </p:nvPr>
        </p:nvSpPr>
        <p:spPr/>
        <p:txBody>
          <a:bodyPr/>
          <a:lstStyle/>
          <a:p>
            <a:fld id="{614497F5-5DE3-4238-892C-5C8A74B78644}" type="slidenum">
              <a:rPr kumimoji="1" lang="ja-JP" altLang="en-US" smtClean="0"/>
              <a:t>7</a:t>
            </a:fld>
            <a:endParaRPr kumimoji="1" lang="ja-JP" altLang="en-US" dirty="0"/>
          </a:p>
        </p:txBody>
      </p:sp>
    </p:spTree>
    <p:extLst>
      <p:ext uri="{BB962C8B-B14F-4D97-AF65-F5344CB8AC3E}">
        <p14:creationId xmlns:p14="http://schemas.microsoft.com/office/powerpoint/2010/main" val="33601740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画面の領域">
            <a:extLst>
              <a:ext uri="{FF2B5EF4-FFF2-40B4-BE49-F238E27FC236}">
                <a16:creationId xmlns:a16="http://schemas.microsoft.com/office/drawing/2014/main" xmlns="" id="{54CDEE6A-AC06-4B92-AA18-2FEACE0A93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6447" y="1690688"/>
            <a:ext cx="10018874" cy="4942132"/>
          </a:xfrm>
          <a:prstGeom prst="rect">
            <a:avLst/>
          </a:prstGeom>
        </p:spPr>
      </p:pic>
      <p:sp>
        <p:nvSpPr>
          <p:cNvPr id="4" name="タイトル 1">
            <a:extLst>
              <a:ext uri="{FF2B5EF4-FFF2-40B4-BE49-F238E27FC236}">
                <a16:creationId xmlns:a16="http://schemas.microsoft.com/office/drawing/2014/main" xmlns="" id="{DCAE6C9A-7FAF-4F3B-986A-F4FED57B280B}"/>
              </a:ext>
            </a:extLst>
          </p:cNvPr>
          <p:cNvSpPr txBox="1">
            <a:spLocks/>
          </p:cNvSpPr>
          <p:nvPr/>
        </p:nvSpPr>
        <p:spPr>
          <a:xfrm>
            <a:off x="755076"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t>はじめに</a:t>
            </a:r>
            <a:r>
              <a:rPr lang="en-US" altLang="ja-JP" dirty="0"/>
              <a:t/>
            </a:r>
            <a:br>
              <a:rPr lang="en-US" altLang="ja-JP" dirty="0"/>
            </a:br>
            <a:r>
              <a:rPr lang="ja-JP" altLang="en-US" sz="3600" dirty="0"/>
              <a:t>まとめ</a:t>
            </a:r>
            <a:endParaRPr lang="ja-JP" altLang="en-US" dirty="0"/>
          </a:p>
        </p:txBody>
      </p:sp>
      <p:sp>
        <p:nvSpPr>
          <p:cNvPr id="5" name="テキスト ボックス 4">
            <a:extLst>
              <a:ext uri="{FF2B5EF4-FFF2-40B4-BE49-F238E27FC236}">
                <a16:creationId xmlns:a16="http://schemas.microsoft.com/office/drawing/2014/main" xmlns="" id="{EF6CFE56-8FE7-466A-BCC0-5B2163D35F13}"/>
              </a:ext>
            </a:extLst>
          </p:cNvPr>
          <p:cNvSpPr txBox="1"/>
          <p:nvPr/>
        </p:nvSpPr>
        <p:spPr>
          <a:xfrm>
            <a:off x="2299866" y="1144876"/>
            <a:ext cx="8588828" cy="369332"/>
          </a:xfrm>
          <a:prstGeom prst="rect">
            <a:avLst/>
          </a:prstGeom>
          <a:noFill/>
        </p:spPr>
        <p:txBody>
          <a:bodyPr wrap="square" rtlCol="0">
            <a:spAutoFit/>
          </a:bodyPr>
          <a:lstStyle/>
          <a:p>
            <a:r>
              <a:rPr kumimoji="1" lang="en-US" altLang="ja-JP" dirty="0"/>
              <a:t>…</a:t>
            </a:r>
            <a:r>
              <a:rPr kumimoji="1" lang="ja-JP" altLang="en-US" dirty="0"/>
              <a:t>このように、</a:t>
            </a:r>
            <a:r>
              <a:rPr kumimoji="1" lang="en-US" altLang="ja-JP" dirty="0"/>
              <a:t>LINE</a:t>
            </a:r>
            <a:r>
              <a:rPr kumimoji="1" lang="ja-JP" altLang="en-US" dirty="0" err="1"/>
              <a:t>には</a:t>
            </a:r>
            <a:r>
              <a:rPr kumimoji="1" lang="ja-JP" altLang="en-US" dirty="0"/>
              <a:t>様々な広告手法がある</a:t>
            </a:r>
          </a:p>
        </p:txBody>
      </p:sp>
      <p:sp>
        <p:nvSpPr>
          <p:cNvPr id="2" name="日付プレースホルダー 1">
            <a:extLst>
              <a:ext uri="{FF2B5EF4-FFF2-40B4-BE49-F238E27FC236}">
                <a16:creationId xmlns:a16="http://schemas.microsoft.com/office/drawing/2014/main" xmlns="" id="{2AA32921-D9CA-4BB6-93C7-F1E1C47BC3E7}"/>
              </a:ext>
            </a:extLst>
          </p:cNvPr>
          <p:cNvSpPr>
            <a:spLocks noGrp="1"/>
          </p:cNvSpPr>
          <p:nvPr>
            <p:ph type="dt" sz="half" idx="10"/>
          </p:nvPr>
        </p:nvSpPr>
        <p:spPr/>
        <p:txBody>
          <a:bodyPr/>
          <a:lstStyle/>
          <a:p>
            <a:r>
              <a:rPr kumimoji="1" lang="en-US" altLang="ja-JP"/>
              <a:t>2017/9/17</a:t>
            </a:r>
            <a:endParaRPr kumimoji="1" lang="ja-JP" altLang="en-US"/>
          </a:p>
        </p:txBody>
      </p:sp>
      <p:sp>
        <p:nvSpPr>
          <p:cNvPr id="3" name="スライド番号プレースホルダー 2">
            <a:extLst>
              <a:ext uri="{FF2B5EF4-FFF2-40B4-BE49-F238E27FC236}">
                <a16:creationId xmlns:a16="http://schemas.microsoft.com/office/drawing/2014/main" xmlns="" id="{1394AAB4-1966-48DB-90A6-75738ECFB8E4}"/>
              </a:ext>
            </a:extLst>
          </p:cNvPr>
          <p:cNvSpPr>
            <a:spLocks noGrp="1"/>
          </p:cNvSpPr>
          <p:nvPr>
            <p:ph type="sldNum" sz="quarter" idx="12"/>
          </p:nvPr>
        </p:nvSpPr>
        <p:spPr/>
        <p:txBody>
          <a:bodyPr/>
          <a:lstStyle/>
          <a:p>
            <a:fld id="{614497F5-5DE3-4238-892C-5C8A74B78644}" type="slidenum">
              <a:rPr kumimoji="1" lang="ja-JP" altLang="en-US" smtClean="0"/>
              <a:t>8</a:t>
            </a:fld>
            <a:endParaRPr kumimoji="1" lang="ja-JP" altLang="en-US"/>
          </a:p>
        </p:txBody>
      </p:sp>
    </p:spTree>
    <p:extLst>
      <p:ext uri="{BB962C8B-B14F-4D97-AF65-F5344CB8AC3E}">
        <p14:creationId xmlns:p14="http://schemas.microsoft.com/office/powerpoint/2010/main" val="33037286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descr="画面の領域">
            <a:extLst>
              <a:ext uri="{FF2B5EF4-FFF2-40B4-BE49-F238E27FC236}">
                <a16:creationId xmlns:a16="http://schemas.microsoft.com/office/drawing/2014/main" xmlns="" id="{843036F6-11A8-40BE-AE96-F2070872A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243" y="1493427"/>
            <a:ext cx="10423063" cy="5235389"/>
          </a:xfrm>
          <a:prstGeom prst="rect">
            <a:avLst/>
          </a:prstGeom>
        </p:spPr>
      </p:pic>
      <p:sp>
        <p:nvSpPr>
          <p:cNvPr id="4" name="タイトル 1">
            <a:extLst>
              <a:ext uri="{FF2B5EF4-FFF2-40B4-BE49-F238E27FC236}">
                <a16:creationId xmlns:a16="http://schemas.microsoft.com/office/drawing/2014/main" xmlns="" id="{DCAE6C9A-7FAF-4F3B-986A-F4FED57B280B}"/>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a:t>はじめに</a:t>
            </a:r>
            <a:r>
              <a:rPr lang="en-US" altLang="ja-JP"/>
              <a:t/>
            </a:r>
            <a:br>
              <a:rPr lang="en-US" altLang="ja-JP"/>
            </a:br>
            <a:r>
              <a:rPr lang="ja-JP" altLang="en-US" sz="3600"/>
              <a:t>まとめ</a:t>
            </a:r>
            <a:endParaRPr lang="ja-JP" altLang="en-US" dirty="0"/>
          </a:p>
        </p:txBody>
      </p:sp>
      <p:sp>
        <p:nvSpPr>
          <p:cNvPr id="5" name="テキスト ボックス 4">
            <a:extLst>
              <a:ext uri="{FF2B5EF4-FFF2-40B4-BE49-F238E27FC236}">
                <a16:creationId xmlns:a16="http://schemas.microsoft.com/office/drawing/2014/main" xmlns="" id="{EF6CFE56-8FE7-466A-BCC0-5B2163D35F13}"/>
              </a:ext>
            </a:extLst>
          </p:cNvPr>
          <p:cNvSpPr txBox="1"/>
          <p:nvPr/>
        </p:nvSpPr>
        <p:spPr>
          <a:xfrm>
            <a:off x="2341425" y="1151803"/>
            <a:ext cx="8588828" cy="369332"/>
          </a:xfrm>
          <a:prstGeom prst="rect">
            <a:avLst/>
          </a:prstGeom>
          <a:noFill/>
        </p:spPr>
        <p:txBody>
          <a:bodyPr wrap="square" rtlCol="0">
            <a:spAutoFit/>
          </a:bodyPr>
          <a:lstStyle/>
          <a:p>
            <a:r>
              <a:rPr kumimoji="1" lang="en-US" altLang="ja-JP" dirty="0"/>
              <a:t>…</a:t>
            </a:r>
            <a:r>
              <a:rPr kumimoji="1" lang="ja-JP" altLang="en-US" dirty="0"/>
              <a:t>このように、</a:t>
            </a:r>
            <a:r>
              <a:rPr kumimoji="1" lang="en-US" altLang="ja-JP" dirty="0"/>
              <a:t>LINE</a:t>
            </a:r>
            <a:r>
              <a:rPr kumimoji="1" lang="ja-JP" altLang="en-US" dirty="0" err="1"/>
              <a:t>には</a:t>
            </a:r>
            <a:r>
              <a:rPr kumimoji="1" lang="ja-JP" altLang="en-US" dirty="0"/>
              <a:t>様々な広告手法がある</a:t>
            </a:r>
          </a:p>
        </p:txBody>
      </p:sp>
      <p:pic>
        <p:nvPicPr>
          <p:cNvPr id="10" name="図 9">
            <a:extLst>
              <a:ext uri="{FF2B5EF4-FFF2-40B4-BE49-F238E27FC236}">
                <a16:creationId xmlns:a16="http://schemas.microsoft.com/office/drawing/2014/main" xmlns="" id="{51972BEC-09EA-4E9E-95CA-08D5064A4C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845591" y="2808082"/>
            <a:ext cx="3183608" cy="40050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図 10">
            <a:extLst>
              <a:ext uri="{FF2B5EF4-FFF2-40B4-BE49-F238E27FC236}">
                <a16:creationId xmlns:a16="http://schemas.microsoft.com/office/drawing/2014/main" xmlns="" id="{DD0E6226-45BE-4472-88CF-A7FA99D138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737544">
            <a:off x="7424535" y="2211815"/>
            <a:ext cx="906392" cy="9063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日付プレースホルダー 1">
            <a:extLst>
              <a:ext uri="{FF2B5EF4-FFF2-40B4-BE49-F238E27FC236}">
                <a16:creationId xmlns:a16="http://schemas.microsoft.com/office/drawing/2014/main" xmlns="" id="{4710F64F-7CDA-4F51-9A20-096E9C7B2D77}"/>
              </a:ext>
            </a:extLst>
          </p:cNvPr>
          <p:cNvSpPr>
            <a:spLocks noGrp="1"/>
          </p:cNvSpPr>
          <p:nvPr>
            <p:ph type="dt" sz="half" idx="10"/>
          </p:nvPr>
        </p:nvSpPr>
        <p:spPr/>
        <p:txBody>
          <a:bodyPr/>
          <a:lstStyle/>
          <a:p>
            <a:r>
              <a:rPr kumimoji="1" lang="en-US" altLang="ja-JP"/>
              <a:t>2017/9/17</a:t>
            </a:r>
            <a:endParaRPr kumimoji="1" lang="ja-JP" altLang="en-US"/>
          </a:p>
        </p:txBody>
      </p:sp>
      <p:sp>
        <p:nvSpPr>
          <p:cNvPr id="3" name="スライド番号プレースホルダー 2">
            <a:extLst>
              <a:ext uri="{FF2B5EF4-FFF2-40B4-BE49-F238E27FC236}">
                <a16:creationId xmlns:a16="http://schemas.microsoft.com/office/drawing/2014/main" xmlns="" id="{F05113CA-15AA-4A18-9F55-D47467657A39}"/>
              </a:ext>
            </a:extLst>
          </p:cNvPr>
          <p:cNvSpPr>
            <a:spLocks noGrp="1"/>
          </p:cNvSpPr>
          <p:nvPr>
            <p:ph type="sldNum" sz="quarter" idx="12"/>
          </p:nvPr>
        </p:nvSpPr>
        <p:spPr/>
        <p:txBody>
          <a:bodyPr/>
          <a:lstStyle/>
          <a:p>
            <a:fld id="{614497F5-5DE3-4238-892C-5C8A74B78644}" type="slidenum">
              <a:rPr kumimoji="1" lang="ja-JP" altLang="en-US" smtClean="0"/>
              <a:t>9</a:t>
            </a:fld>
            <a:endParaRPr kumimoji="1" lang="ja-JP" altLang="en-US"/>
          </a:p>
        </p:txBody>
      </p:sp>
    </p:spTree>
    <p:extLst>
      <p:ext uri="{BB962C8B-B14F-4D97-AF65-F5344CB8AC3E}">
        <p14:creationId xmlns:p14="http://schemas.microsoft.com/office/powerpoint/2010/main" val="334843294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1122</TotalTime>
  <Words>1559</Words>
  <Application>Microsoft Office PowerPoint</Application>
  <PresentationFormat>ワイド画面</PresentationFormat>
  <Paragraphs>462</Paragraphs>
  <Slides>30</Slides>
  <Notes>3</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30</vt:i4>
      </vt:variant>
    </vt:vector>
  </HeadingPairs>
  <TitlesOfParts>
    <vt:vector size="36" baseType="lpstr">
      <vt:lpstr>Yu Gothic</vt:lpstr>
      <vt:lpstr>Yu Gothic</vt:lpstr>
      <vt:lpstr>游ゴシック Light</vt:lpstr>
      <vt:lpstr>Arial</vt:lpstr>
      <vt:lpstr>Wingdings</vt:lpstr>
      <vt:lpstr>Office テーマ</vt:lpstr>
      <vt:lpstr>LINE公式アカウント</vt:lpstr>
      <vt:lpstr>研究概要</vt:lpstr>
      <vt:lpstr>目次</vt:lpstr>
      <vt:lpstr>はじめに：LINEについて</vt:lpstr>
      <vt:lpstr>はじめに：LINE広告</vt:lpstr>
      <vt:lpstr>はじめに：公式アカウント</vt:lpstr>
      <vt:lpstr>はじめに：LINE公式アカウント</vt:lpstr>
      <vt:lpstr>PowerPoint プレゼンテーション</vt:lpstr>
      <vt:lpstr>PowerPoint プレゼンテーション</vt:lpstr>
      <vt:lpstr>現状分析① SNSメイン機能の特徴比較</vt:lpstr>
      <vt:lpstr>PowerPoint プレゼンテーション</vt:lpstr>
      <vt:lpstr>PowerPoint プレゼンテーション</vt:lpstr>
      <vt:lpstr>問題意識</vt:lpstr>
      <vt:lpstr>LINE公式アカウントに関する 事前聞き取り調査</vt:lpstr>
      <vt:lpstr>現状分析② 利用頻度の高いLINEクーポン</vt:lpstr>
      <vt:lpstr>現状分析② ＬＩＮＥクーポンで囲い込みに成功</vt:lpstr>
      <vt:lpstr>現状分析② クーポンのメリット</vt:lpstr>
      <vt:lpstr>現状分析② クーポンのデメリット</vt:lpstr>
      <vt:lpstr>現状分析② LINE内で搭載されている人工知能について</vt:lpstr>
      <vt:lpstr>現状分析② LINE内で搭載されている人工知能について</vt:lpstr>
      <vt:lpstr>研究目的</vt:lpstr>
      <vt:lpstr>PowerPoint プレゼンテーション</vt:lpstr>
      <vt:lpstr>PowerPoint プレゼンテーション</vt:lpstr>
      <vt:lpstr>仮説導出 厳選した情報の定義</vt:lpstr>
      <vt:lpstr>仮説</vt:lpstr>
      <vt:lpstr>仮説</vt:lpstr>
      <vt:lpstr>今後の課題・予定</vt:lpstr>
      <vt:lpstr>参考文献・URL</vt:lpstr>
      <vt:lpstr>参考文献・URL</vt:lpstr>
      <vt:lpstr>ご清聴ありがとうございました</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LINE公式アカウント</dc:title>
  <dc:creator>三田絵理</dc:creator>
  <cp:lastModifiedBy>MIYAKO</cp:lastModifiedBy>
  <cp:revision>194</cp:revision>
  <dcterms:created xsi:type="dcterms:W3CDTF">2017-09-05T06:35:38Z</dcterms:created>
  <dcterms:modified xsi:type="dcterms:W3CDTF">2017-09-13T13:51:07Z</dcterms:modified>
</cp:coreProperties>
</file>